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Catamaran"/>
      <p:regular r:id="rId69"/>
      <p:bold r:id="rId70"/>
    </p:embeddedFont>
    <p:embeddedFont>
      <p:font typeface="Proxima Nova"/>
      <p:regular r:id="rId71"/>
      <p:bold r:id="rId72"/>
      <p:italic r:id="rId73"/>
      <p:boldItalic r:id="rId74"/>
    </p:embeddedFont>
    <p:embeddedFont>
      <p:font typeface="Catamaran Thin"/>
      <p:regular r:id="rId75"/>
      <p:bold r:id="rId76"/>
    </p:embeddedFont>
    <p:embeddedFont>
      <p:font typeface="Catamaran SemiBold"/>
      <p:regular r:id="rId77"/>
      <p:bold r:id="rId78"/>
    </p:embeddedFont>
    <p:embeddedFont>
      <p:font typeface="Barlow"/>
      <p:regular r:id="rId79"/>
      <p:bold r:id="rId80"/>
      <p:italic r:id="rId81"/>
      <p:boldItalic r:id="rId82"/>
    </p:embeddedFont>
    <p:embeddedFont>
      <p:font typeface="Fira Sans Extra Condensed"/>
      <p:regular r:id="rId83"/>
      <p:bold r:id="rId84"/>
      <p:italic r:id="rId85"/>
      <p:boldItalic r:id="rId86"/>
    </p:embeddedFont>
    <p:embeddedFont>
      <p:font typeface="Comfortaa"/>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B58461-6BE5-407F-8001-D77F1CA5D5E3}">
  <a:tblStyle styleId="{3FB58461-6BE5-407F-8001-D77F1CA5D5E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2C3D2BC-A12B-475F-9FE5-6369B618C54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FiraSansExtraCondensed-bold.fntdata"/><Relationship Id="rId83" Type="http://schemas.openxmlformats.org/officeDocument/2006/relationships/font" Target="fonts/FiraSansExtraCondensed-regular.fntdata"/><Relationship Id="rId42" Type="http://schemas.openxmlformats.org/officeDocument/2006/relationships/slide" Target="slides/slide36.xml"/><Relationship Id="rId86" Type="http://schemas.openxmlformats.org/officeDocument/2006/relationships/font" Target="fonts/FiraSansExtraCondensed-boldItalic.fntdata"/><Relationship Id="rId41" Type="http://schemas.openxmlformats.org/officeDocument/2006/relationships/slide" Target="slides/slide35.xml"/><Relationship Id="rId85" Type="http://schemas.openxmlformats.org/officeDocument/2006/relationships/font" Target="fonts/FiraSansExtraCondensed-italic.fntdata"/><Relationship Id="rId44" Type="http://schemas.openxmlformats.org/officeDocument/2006/relationships/slide" Target="slides/slide38.xml"/><Relationship Id="rId88" Type="http://schemas.openxmlformats.org/officeDocument/2006/relationships/font" Target="fonts/Comfortaa-bold.fntdata"/><Relationship Id="rId43" Type="http://schemas.openxmlformats.org/officeDocument/2006/relationships/slide" Target="slides/slide37.xml"/><Relationship Id="rId87" Type="http://schemas.openxmlformats.org/officeDocument/2006/relationships/font" Target="fonts/Comfortaa-regular.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bold.fntdata"/><Relationship Id="rId82" Type="http://schemas.openxmlformats.org/officeDocument/2006/relationships/font" Target="fonts/Barlow-boldItalic.fntdata"/><Relationship Id="rId81" Type="http://schemas.openxmlformats.org/officeDocument/2006/relationships/font" Target="fonts/Barlow-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5.xml"/><Relationship Id="rId75" Type="http://schemas.openxmlformats.org/officeDocument/2006/relationships/font" Target="fonts/CatamaranThin-regular.fntdata"/><Relationship Id="rId30" Type="http://schemas.openxmlformats.org/officeDocument/2006/relationships/slide" Target="slides/slide24.xml"/><Relationship Id="rId74" Type="http://schemas.openxmlformats.org/officeDocument/2006/relationships/font" Target="fonts/ProximaNova-boldItalic.fntdata"/><Relationship Id="rId33" Type="http://schemas.openxmlformats.org/officeDocument/2006/relationships/slide" Target="slides/slide27.xml"/><Relationship Id="rId77" Type="http://schemas.openxmlformats.org/officeDocument/2006/relationships/font" Target="fonts/CatamaranSemiBold-regular.fntdata"/><Relationship Id="rId32" Type="http://schemas.openxmlformats.org/officeDocument/2006/relationships/slide" Target="slides/slide26.xml"/><Relationship Id="rId76" Type="http://schemas.openxmlformats.org/officeDocument/2006/relationships/font" Target="fonts/CatamaranThin-bold.fntdata"/><Relationship Id="rId35" Type="http://schemas.openxmlformats.org/officeDocument/2006/relationships/slide" Target="slides/slide29.xml"/><Relationship Id="rId79" Type="http://schemas.openxmlformats.org/officeDocument/2006/relationships/font" Target="fonts/Barlow-regular.fntdata"/><Relationship Id="rId34" Type="http://schemas.openxmlformats.org/officeDocument/2006/relationships/slide" Target="slides/slide28.xml"/><Relationship Id="rId78" Type="http://schemas.openxmlformats.org/officeDocument/2006/relationships/font" Target="fonts/CatamaranSemiBold-bold.fntdata"/><Relationship Id="rId71" Type="http://schemas.openxmlformats.org/officeDocument/2006/relationships/font" Target="fonts/ProximaNova-regular.fntdata"/><Relationship Id="rId70" Type="http://schemas.openxmlformats.org/officeDocument/2006/relationships/font" Target="fonts/Catamaran-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atamaran-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lww.com/joem/Fulltext/2021/01000/Vaping_in_the_Workplace__Prevalence_and_Attitudes.2.aspx#:~:text=Majority%20(61.6%25)%20observed%20coworkers,workplace%20productivity%20among%20non%2Dusers" TargetMode="External"/><Relationship Id="rId3" Type="http://schemas.openxmlformats.org/officeDocument/2006/relationships/hyperlink" Target="https://www.channelnewsasia.com/singapore/significant-increase-vape-cases-recent-years-hsa-steps-enforcement-2718246" TargetMode="External"/><Relationship Id="rId4" Type="http://schemas.openxmlformats.org/officeDocument/2006/relationships/hyperlink" Target="https://www.jmir.org/2021/10/e28303/"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rt.io/audience/tiktok-users-in-singapore" TargetMode="External"/><Relationship Id="rId3" Type="http://schemas.openxmlformats.org/officeDocument/2006/relationships/hyperlink" Target="https://publications.gc.ca/site/archivee-archived.html?url=https://publications.gc.ca/collections/collection_2021/sc-hc/H14-359-2021-eng.pdf"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illblowingsmoke.org/" TargetMode="External"/><Relationship Id="rId3" Type="http://schemas.openxmlformats.org/officeDocument/2006/relationships/hyperlink" Target="https://truthinitiative.org/" TargetMode="External"/><Relationship Id="rId4" Type="http://schemas.openxmlformats.org/officeDocument/2006/relationships/hyperlink" Target="https://www.rand.org/blog/2014/09/graphic-warning-labels-on-cigarettes-are-scary-but.html" TargetMode="External"/><Relationship Id="rId5" Type="http://schemas.openxmlformats.org/officeDocument/2006/relationships/hyperlink" Target="https://www.channelnewsasia.com/commentary/vaping-smoking-gateway-addiction-disease-youth-children-3027926" TargetMode="External"/><Relationship Id="rId6" Type="http://schemas.openxmlformats.org/officeDocument/2006/relationships/hyperlink" Target="https://www.bbc.com/news/health-63076876" TargetMode="External"/><Relationship Id="rId7" Type="http://schemas.openxmlformats.org/officeDocument/2006/relationships/hyperlink" Target="https://pubmed.ncbi.nlm.nih.gov/32670575/"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cbf904b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cbf904b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Good Morning everyone, We are team Accelerate. Let us start off by watching a quick video.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84dda5f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84dda5f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i will be moving on to the survey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784dda5f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784dda5f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Starting with the basic information about our survey and demographics, we collected data from 75 surveyees and majority of the respondents are aged 18-24, with </a:t>
            </a:r>
            <a:r>
              <a:rPr lang="en-GB">
                <a:solidFill>
                  <a:schemeClr val="dk1"/>
                </a:solidFill>
              </a:rPr>
              <a:t>32% vapers and 62.7% non-vapers. Just to clarify, we group people that vaped more than once under vapers (even if they have tried it just once because we identify them as potential future users)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2e205105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2e205105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learn more about the background of these respondents, we tested on their legal knowledge of the current laws regarding vaping and from the results, most of the respondents do not know the law for 1st time punishment, and similarly the consequences of uploading a video of them vaping. This shows that most of the YWA are uninformed about the legal consequences of vaping.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From the survey results:</a:t>
            </a:r>
            <a:endParaRPr/>
          </a:p>
          <a:p>
            <a:pPr indent="0" lvl="0" marL="0" rtl="0" algn="l">
              <a:spcBef>
                <a:spcPts val="0"/>
              </a:spcBef>
              <a:spcAft>
                <a:spcPts val="0"/>
              </a:spcAft>
              <a:buNone/>
            </a:pPr>
            <a:r>
              <a:rPr lang="en-GB"/>
              <a:t>T</a:t>
            </a:r>
            <a:r>
              <a:rPr lang="en-GB"/>
              <a:t>he correct answers are:</a:t>
            </a:r>
            <a:endParaRPr/>
          </a:p>
          <a:p>
            <a:pPr indent="0" lvl="0" marL="0" rtl="0" algn="l">
              <a:spcBef>
                <a:spcPts val="0"/>
              </a:spcBef>
              <a:spcAft>
                <a:spcPts val="0"/>
              </a:spcAft>
              <a:buClr>
                <a:schemeClr val="dk1"/>
              </a:buClr>
              <a:buSzPts val="1100"/>
              <a:buFont typeface="Arial"/>
              <a:buNone/>
            </a:pPr>
            <a:r>
              <a:rPr lang="en-GB"/>
              <a:t>Q1: Fine</a:t>
            </a:r>
            <a:endParaRPr/>
          </a:p>
          <a:p>
            <a:pPr indent="0" lvl="0" marL="0" rtl="0" algn="l">
              <a:spcBef>
                <a:spcPts val="0"/>
              </a:spcBef>
              <a:spcAft>
                <a:spcPts val="0"/>
              </a:spcAft>
              <a:buClr>
                <a:schemeClr val="dk1"/>
              </a:buClr>
              <a:buSzPts val="1100"/>
              <a:buFont typeface="Arial"/>
              <a:buNone/>
            </a:pPr>
            <a:r>
              <a:rPr lang="en-GB"/>
              <a:t>With effect from 1 February 2018, the use, purchase or possession of vaporisers is also an offence and is punishable with a fine up to $2,000.</a:t>
            </a:r>
            <a:endParaRPr/>
          </a:p>
          <a:p>
            <a:pPr indent="0" lvl="0" marL="0" rtl="0" algn="l">
              <a:spcBef>
                <a:spcPts val="0"/>
              </a:spcBef>
              <a:spcAft>
                <a:spcPts val="0"/>
              </a:spcAft>
              <a:buClr>
                <a:schemeClr val="dk1"/>
              </a:buClr>
              <a:buSzPts val="1100"/>
              <a:buFont typeface="Arial"/>
              <a:buNone/>
            </a:pPr>
            <a:r>
              <a:rPr lang="en-GB"/>
              <a:t>Repeat offenders could be fined up to S$20,000, jailed for up to one year, or both.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Q2: Considered Promoting and Advertising Vape</a:t>
            </a:r>
            <a:endParaRPr/>
          </a:p>
          <a:p>
            <a:pPr indent="0" lvl="0" marL="0" rtl="0" algn="l">
              <a:spcBef>
                <a:spcPts val="0"/>
              </a:spcBef>
              <a:spcAft>
                <a:spcPts val="0"/>
              </a:spcAft>
              <a:buClr>
                <a:schemeClr val="dk1"/>
              </a:buClr>
              <a:buSzPts val="1100"/>
              <a:buFont typeface="Arial"/>
              <a:buNone/>
            </a:pPr>
            <a:r>
              <a:rPr lang="en-GB"/>
              <a:t>Any advertisements and promotions relating to tobacco products and imitation tobacco products are prohibited under the law.</a:t>
            </a:r>
            <a:endParaRPr/>
          </a:p>
          <a:p>
            <a:pPr indent="0" lvl="0" marL="0" rtl="0" algn="l">
              <a:spcBef>
                <a:spcPts val="0"/>
              </a:spcBef>
              <a:spcAft>
                <a:spcPts val="0"/>
              </a:spcAft>
              <a:buClr>
                <a:schemeClr val="dk1"/>
              </a:buClr>
              <a:buSzPts val="1100"/>
              <a:buFont typeface="Arial"/>
              <a:buNone/>
            </a:pPr>
            <a:r>
              <a:rPr lang="en-GB"/>
              <a:t>You cannot publish any advertisements relating to tobacco products and imitation tobacco products.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784dda5f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784dda5f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now i will talk more about findings regarding workplace factors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83dd9a1e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83dd9a1e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were interested to understand the different profiles of our surveyees related to their workplace in order to find whether there’s a connection between their workplace and vaping </a:t>
            </a:r>
            <a:endParaRPr/>
          </a:p>
          <a:p>
            <a:pPr indent="0" lvl="0" marL="0" rtl="0" algn="l">
              <a:spcBef>
                <a:spcPts val="0"/>
              </a:spcBef>
              <a:spcAft>
                <a:spcPts val="0"/>
              </a:spcAft>
              <a:buNone/>
            </a:pPr>
            <a:r>
              <a:rPr lang="en-GB"/>
              <a:t>To do so, we did clustering on workplace factors and some factors includes the type of workplace, when they joined as well as ratings about their working </a:t>
            </a:r>
            <a:r>
              <a:rPr lang="en-GB"/>
              <a:t>conditions</a:t>
            </a:r>
            <a:r>
              <a:rPr lang="en-GB"/>
              <a:t> such as workload and anxiety levels.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823ace66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823ace66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https://carpentries-incubator.github.io/high-dimensional-stats-r/01-introduction-to-high-dimensional-data/index.html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823ace66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823ace66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823ace66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823ace66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823ace669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823ace669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the results, we summarised the </a:t>
            </a:r>
            <a:r>
              <a:rPr lang="en-GB"/>
              <a:t>characteristics</a:t>
            </a:r>
            <a:r>
              <a:rPr lang="en-GB"/>
              <a:t> of the 3 distinct groups amongst our surveyee. The most prominent factors being the duration of </a:t>
            </a:r>
            <a:r>
              <a:rPr lang="en-GB"/>
              <a:t>when</a:t>
            </a:r>
            <a:r>
              <a:rPr lang="en-GB"/>
              <a:t> they joined their job.(before,during or after covid)</a:t>
            </a:r>
            <a:endParaRPr/>
          </a:p>
          <a:p>
            <a:pPr indent="0" lvl="0" marL="0" rtl="0" algn="l">
              <a:spcBef>
                <a:spcPts val="0"/>
              </a:spcBef>
              <a:spcAft>
                <a:spcPts val="0"/>
              </a:spcAft>
              <a:buNone/>
            </a:pPr>
            <a:r>
              <a:rPr lang="en-GB"/>
              <a:t>As you can see from the clusters most of them have varying degrees of rating regarding their workplace. we could see where most of the heavy vapers (the ones in green) falls into cluster 2, which has the highest workload. Also, many of the people that tried vaping once fell into cluster 0, these people joined the workplace during covid and could be a reason that they were introduced to vaping at that period.</a:t>
            </a:r>
            <a:r>
              <a:rPr lang="en-GB">
                <a:solidFill>
                  <a:schemeClr val="dk1"/>
                </a:solidFill>
              </a:rPr>
              <a:t> H</a:t>
            </a:r>
            <a:r>
              <a:rPr lang="en-GB">
                <a:solidFill>
                  <a:schemeClr val="dk1"/>
                </a:solidFill>
              </a:rPr>
              <a:t>owever more data would be required to confirm the relationship between the period they join and their workplace stress level.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Explain on the workplace &gt;</a:t>
            </a:r>
            <a:endParaRPr/>
          </a:p>
          <a:p>
            <a:pPr indent="0" lvl="0" marL="0" rtl="0" algn="l">
              <a:spcBef>
                <a:spcPts val="0"/>
              </a:spcBef>
              <a:spcAft>
                <a:spcPts val="0"/>
              </a:spcAft>
              <a:buNone/>
            </a:pPr>
            <a:r>
              <a:rPr lang="en-GB"/>
              <a:t>Highest take up of vapers &gt; (covid &gt; highest pickup but become a social vaper)</a:t>
            </a:r>
            <a:endParaRPr/>
          </a:p>
          <a:p>
            <a:pPr indent="0" lvl="0" marL="0" rtl="0" algn="l">
              <a:spcBef>
                <a:spcPts val="0"/>
              </a:spcBef>
              <a:spcAft>
                <a:spcPts val="0"/>
              </a:spcAft>
              <a:buNone/>
            </a:pPr>
            <a:r>
              <a:rPr lang="en-GB"/>
              <a:t>-limitation of the data</a:t>
            </a:r>
            <a:endParaRPr/>
          </a:p>
          <a:p>
            <a:pPr indent="0" lvl="0" marL="0" rtl="0" algn="l">
              <a:spcBef>
                <a:spcPts val="0"/>
              </a:spcBef>
              <a:spcAft>
                <a:spcPts val="0"/>
              </a:spcAft>
              <a:buNone/>
            </a:pPr>
            <a:r>
              <a:rPr lang="en-GB"/>
              <a:t>Solution relatable to work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2e205105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2e205105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 of the coping mechanisms stated are positive such as exercising, games, music, friends, so what are the reasons why people continue to vape in the first place?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3dd9a1ea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3dd9a1ea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a more insightful finding, we did clustering based on vaping perception which included factors such as health, family, law, attitude towards vaping in work setting and qns regarding social pressure to find the similar characteristics in each group.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23ace669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23ace669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823ace66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823ace66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84dca53b14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84dca53b14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823ace669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823ace669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We manage to get 3 different cluster groups and each group is</a:t>
            </a:r>
            <a:r>
              <a:rPr lang="en-GB">
                <a:solidFill>
                  <a:schemeClr val="dk1"/>
                </a:solidFill>
              </a:rPr>
              <a:t> distinctly different in terms of factors such as their health perception about vaping vs smoking, whether they would accept vape from boss or colleagues and workplace attitude towards vaping. The largest group belong to cluster 0, followed by cluster 2 and then cluster 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Based on the frequency of vaping, we manage to label each cluster representatively. heavy vaper (in green) (CLICK) and first time vaper falls into cluster 0 who thinks that vaping and smoking have similar health effect.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Majority of the people belongs to this cluster, showing that the many ppl might view smoke and vape as alternatives.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Frequent vape users fell into cluster 1(CLICK) who thinks vape is healthier than smoke and are not aware of vaping health risk</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And lastly the social vapers fall into cluster 2(CLICK). ironically this is the group that does not accept vape from boss or colleagues, showing that there could be external social pressures that causes them to smoke socially such as their close friends or other social groups.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(CLICK) As seen in the chart of proportion of people that quit vape, many people have quit vape or attempted quitting before, this shows that many do have the idea and motivations to quit but might have trouble doing so. Later on, we will be discussing the problems that each group of vapers might 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Next zhe bin will talk about decision tree to find out which factors are impt from this clustering.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83d10c39d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83d10c39d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83d10c39d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83d10c39d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84538665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84538665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84dca53b14_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84dca53b14_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rPr>
              <a:t>From the decision tree model output, we found out that the top 5 factors that determine how people fall into the different cluster is (in order):</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GB" sz="900">
                <a:solidFill>
                  <a:schemeClr val="dk1"/>
                </a:solidFill>
              </a:rPr>
              <a:t>Whether 2nd hand vape is healthier than smoke</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GB" sz="900">
                <a:solidFill>
                  <a:schemeClr val="dk1"/>
                </a:solidFill>
              </a:rPr>
              <a:t>Whether the workplace approves of vaping in the workplace</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GB" sz="900">
                <a:solidFill>
                  <a:schemeClr val="dk1"/>
                </a:solidFill>
              </a:rPr>
              <a:t>Whether people vape in secret in the workplace</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GB" sz="900">
                <a:solidFill>
                  <a:schemeClr val="dk1"/>
                </a:solidFill>
              </a:rPr>
              <a:t>Whether vaping is healthier than smoking</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GB" sz="900">
                <a:solidFill>
                  <a:schemeClr val="dk1"/>
                </a:solidFill>
              </a:rPr>
              <a:t>Whether they are comfortable in having vaping related conversations with their parents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GB" sz="900">
                <a:solidFill>
                  <a:schemeClr val="dk1"/>
                </a:solidFill>
              </a:rPr>
              <a:t>Cluster 0:determining factor is perception on whether 2nd hand vape healthier than smoke (thinks same) &gt; first time/heavy user &gt;shows that people don’t know the health effects whether u vape or not, ppl DC</a:t>
            </a:r>
            <a:endParaRPr sz="900">
              <a:solidFill>
                <a:schemeClr val="dk1"/>
              </a:solidFill>
            </a:endParaRPr>
          </a:p>
          <a:p>
            <a:pPr indent="0" lvl="0" marL="0" rtl="0" algn="l">
              <a:spcBef>
                <a:spcPts val="0"/>
              </a:spcBef>
              <a:spcAft>
                <a:spcPts val="0"/>
              </a:spcAft>
              <a:buNone/>
            </a:pPr>
            <a:r>
              <a:rPr lang="en-GB" sz="900">
                <a:solidFill>
                  <a:schemeClr val="dk1"/>
                </a:solidFill>
              </a:rPr>
              <a:t>Cluster 1:thinks 2nd hand vape is healthier than 2nd hand smoke are not the same, done in secret/during breaktime &gt; frequent users &gt; expose to vaping culture in workplace?</a:t>
            </a:r>
            <a:endParaRPr sz="900">
              <a:solidFill>
                <a:schemeClr val="dk1"/>
              </a:solidFill>
            </a:endParaRPr>
          </a:p>
          <a:p>
            <a:pPr indent="0" lvl="0" marL="0" rtl="0" algn="l">
              <a:spcBef>
                <a:spcPts val="0"/>
              </a:spcBef>
              <a:spcAft>
                <a:spcPts val="0"/>
              </a:spcAft>
              <a:buNone/>
            </a:pPr>
            <a:r>
              <a:rPr lang="en-GB" sz="900">
                <a:solidFill>
                  <a:schemeClr val="dk1"/>
                </a:solidFill>
              </a:rPr>
              <a:t>Cluster 2: thinks 2nd hand vape and smoke not the same, nobody vapes in work&gt; social vapers &gt; external forces of social pressure (from friends), don’t view vape and smoke the same so they might be more open to vape than smoke?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b="1" lang="en-GB" sz="900">
                <a:solidFill>
                  <a:schemeClr val="dk1"/>
                </a:solidFill>
              </a:rPr>
              <a:t>Hence&gt; health perception, workplace culture and openness with parents might have a connection to the different types of vapers (explains why people fall into the different groups))</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b="1" sz="9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82e205105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82e205105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84dda5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784dda5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Let me tell you more about the vaping </a:t>
            </a:r>
            <a:r>
              <a:rPr lang="en-GB"/>
              <a:t>epidemic</a:t>
            </a:r>
            <a:r>
              <a:rPr lang="en-GB"/>
              <a:t> that many countries are facing today. In Singapore, there has been 3 times the number of vape cases in 2021 compared to just 2 years back.</a:t>
            </a:r>
            <a:endParaRPr/>
          </a:p>
          <a:p>
            <a:pPr indent="0" lvl="0" marL="0" rtl="0" algn="l">
              <a:spcBef>
                <a:spcPts val="0"/>
              </a:spcBef>
              <a:spcAft>
                <a:spcPts val="0"/>
              </a:spcAft>
              <a:buClr>
                <a:schemeClr val="dk1"/>
              </a:buClr>
              <a:buSzPts val="1100"/>
              <a:buFont typeface="Arial"/>
              <a:buNone/>
            </a:pPr>
            <a:r>
              <a:rPr lang="en-GB"/>
              <a:t> A 2019 Survey conducted in the US about the vaping prevalence in workplace showed that 61% of the respondants have seen their co workers vaping.</a:t>
            </a:r>
            <a:endParaRPr/>
          </a:p>
          <a:p>
            <a:pPr indent="0" lvl="0" marL="0" rtl="0" algn="l">
              <a:spcBef>
                <a:spcPts val="0"/>
              </a:spcBef>
              <a:spcAft>
                <a:spcPts val="0"/>
              </a:spcAft>
              <a:buClr>
                <a:schemeClr val="dk1"/>
              </a:buClr>
              <a:buSzPts val="1100"/>
              <a:buFont typeface="Arial"/>
              <a:buNone/>
            </a:pPr>
            <a:r>
              <a:rPr lang="en-GB" strike="sngStrike"/>
              <a:t>While this is some worrying news, we can see from a Reddit study that 83% of those that want to quit are YWAs.</a:t>
            </a:r>
            <a:endParaRPr strike="sngStrike"/>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https://journals.lww.com/joem/Fulltext/2021/01000/Vaping_in_the_Workplace__Prevalence_and_Attitudes.2.aspx#:~:text=Majority%20(61.6%25)%20observed%20coworkers,workplace%20productivity%20among%20non%2Dusers</a:t>
            </a:r>
            <a:r>
              <a:rPr lang="en-GB">
                <a:solidFill>
                  <a:schemeClr val="dk1"/>
                </a:solidFill>
              </a:rPr>
              <a:t>.</a:t>
            </a:r>
            <a:endParaRPr sz="2450">
              <a:solidFill>
                <a:srgbClr val="4285F4"/>
              </a:solidFill>
              <a:highlight>
                <a:schemeClr val="lt1"/>
              </a:highlight>
              <a:latin typeface="Proxima Nova"/>
              <a:ea typeface="Proxima Nova"/>
              <a:cs typeface="Proxima Nova"/>
              <a:sym typeface="Proxima Nova"/>
            </a:endParaRPr>
          </a:p>
          <a:p>
            <a:pPr indent="0" lvl="0" marL="0" rtl="0" algn="l">
              <a:spcBef>
                <a:spcPts val="0"/>
              </a:spcBef>
              <a:spcAft>
                <a:spcPts val="0"/>
              </a:spcAft>
              <a:buNone/>
            </a:pPr>
            <a:r>
              <a:rPr lang="en-GB" u="sng">
                <a:solidFill>
                  <a:schemeClr val="hlink"/>
                </a:solidFill>
                <a:hlinkClick r:id="rId3"/>
              </a:rPr>
              <a:t>https://www.channelnewsasia.com/singapore/significant-increase-vape-cases-recent-years-hsa-steps-enforcement-2718246</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4"/>
              </a:rPr>
              <a:t>https://www.jmir.org/2021/10/e28303/</a:t>
            </a:r>
            <a:r>
              <a:rPr lang="en-GB"/>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83d10c39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83d10c39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All characteristics except those that are related to vaping themselves, like how long they vape or how much they vape.</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4dca53b1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4dca53b1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83d10c39d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83d10c39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83d10c39d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83d10c39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83d10c39d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83d10c39d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83d10c39d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83d10c39d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outputs from the Logistic Regression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most important feature contributing to if a person is a vaper or not seems to be whether they answered yes to the question whether they would accept an offer to vape from their colleagues during social situations. This feature implies that many of the vapers give in easily to social pressure. Other features shown here like being self-employed or freelance worker seems to imply that people are more likely to vape if they have less responsibility to their company. There also seems to be a bit of a link of toxic work environments and knowing more vapers at work leading to a higher chance of a person being a vaper.</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83d10c39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83d10c39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Indeed, out of the 18 people who answered yes to this question, 83.3% of them are vapers. This feature on social pressure would be an important one to take into consideration when coming up with our solution.</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784dda5f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784dda5f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84dca53b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84dca53b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84dca53b1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84dca53b1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784dda5f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784dda5f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this brings us to our problem statement. We want the understand the relationship between workplace stress as well as social pressure AND vaping amongst the young working adults (18-35).</a:t>
            </a:r>
            <a:endParaRPr/>
          </a:p>
          <a:p>
            <a:pPr indent="0" lvl="0" marL="0" rtl="0" algn="l">
              <a:spcBef>
                <a:spcPts val="0"/>
              </a:spcBef>
              <a:spcAft>
                <a:spcPts val="0"/>
              </a:spcAft>
              <a:buNone/>
            </a:pPr>
            <a:r>
              <a:rPr lang="en-GB"/>
              <a:t>This would help us to suggest some effective solutions to help motivate YWAs to quit.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784dda5f9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784dda5f9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84dca53b1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84dca53b1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84dca53b1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84dca53b1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84dca53b1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84dca53b1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82e205105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82e205105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word clouds we used the responses from our open ended questions. </a:t>
            </a:r>
            <a:endParaRPr/>
          </a:p>
          <a:p>
            <a:pPr indent="0" lvl="0" marL="0" rtl="0" algn="l">
              <a:spcBef>
                <a:spcPts val="0"/>
              </a:spcBef>
              <a:spcAft>
                <a:spcPts val="0"/>
              </a:spcAft>
              <a:buNone/>
            </a:pPr>
            <a:r>
              <a:rPr lang="en-GB"/>
              <a:t>After filtering out stop words we then processed the remaining words into word clouds.</a:t>
            </a:r>
            <a:endParaRPr/>
          </a:p>
          <a:p>
            <a:pPr indent="0" lvl="0" marL="0" rtl="0" algn="l">
              <a:spcBef>
                <a:spcPts val="0"/>
              </a:spcBef>
              <a:spcAft>
                <a:spcPts val="0"/>
              </a:spcAft>
              <a:buNone/>
            </a:pPr>
            <a:r>
              <a:rPr lang="en-GB"/>
              <a:t>The larger the word, the more it appeared in the responses.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83dd9a1ea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83dd9a1ea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82e205105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82e205105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82e205105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82e205105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83dd9a1ea9_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83dd9a1ea9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Tried one-time and social?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82e205105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82e205105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84dda5f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784dda5f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stake holders are YWAs aged between 18 and 35 years old. We think that this is an important issue particularly for this group because the highest population of vape users that do not smoke conventional cigg is from this age group.</a:t>
            </a:r>
            <a:endParaRPr/>
          </a:p>
          <a:p>
            <a:pPr indent="0" lvl="0" marL="0" rtl="0" algn="l">
              <a:spcBef>
                <a:spcPts val="0"/>
              </a:spcBef>
              <a:spcAft>
                <a:spcPts val="0"/>
              </a:spcAft>
              <a:buNone/>
            </a:pPr>
            <a:r>
              <a:rPr lang="en-GB"/>
              <a:t>There is an increasing trend seen where people who vape later go on to smoke </a:t>
            </a:r>
            <a:r>
              <a:rPr lang="en-GB"/>
              <a:t>cigarettes</a:t>
            </a:r>
            <a:r>
              <a:rPr lang="en-GB"/>
              <a:t> in the future</a:t>
            </a:r>
            <a:endParaRPr/>
          </a:p>
          <a:p>
            <a:pPr indent="0" lvl="0" marL="0" rtl="0" algn="l">
              <a:spcBef>
                <a:spcPts val="0"/>
              </a:spcBef>
              <a:spcAft>
                <a:spcPts val="0"/>
              </a:spcAft>
              <a:buNone/>
            </a:pPr>
            <a:r>
              <a:rPr lang="en-GB"/>
              <a:t>More importantly, there are no findings about long term health effects because this is a particularly new trend.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understand our stakeholders, we carried out face to face interviews with 7 people to understand about their perception on vaping with questions based on 6 themes..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Age 18-35</a:t>
            </a:r>
            <a:endParaRPr/>
          </a:p>
          <a:p>
            <a:pPr indent="0" lvl="0" marL="0" rtl="0" algn="l">
              <a:spcBef>
                <a:spcPts val="0"/>
              </a:spcBef>
              <a:spcAft>
                <a:spcPts val="0"/>
              </a:spcAft>
              <a:buNone/>
            </a:pPr>
            <a:r>
              <a:rPr lang="en-GB"/>
              <a:t>Young working adults &gt; vapers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Young working adults &gt; non-vapers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84dca53b14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84dca53b1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84dca53b14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84dca53b14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84dca53b14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84dca53b14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828a75554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828a75554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surveyees think people do not quit</a:t>
            </a:r>
            <a:endParaRPr/>
          </a:p>
          <a:p>
            <a:pPr indent="0" lvl="0" marL="0" rtl="0" algn="l">
              <a:spcBef>
                <a:spcPts val="0"/>
              </a:spcBef>
              <a:spcAft>
                <a:spcPts val="0"/>
              </a:spcAft>
              <a:buNone/>
            </a:pPr>
            <a:r>
              <a:rPr lang="en-GB"/>
              <a:t>Surveys on resources needed to quit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82e205105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82e205105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b="1" lang="en-GB" sz="1400">
                <a:solidFill>
                  <a:schemeClr val="dk1"/>
                </a:solidFill>
                <a:latin typeface="Proxima Nova"/>
                <a:ea typeface="Proxima Nova"/>
                <a:cs typeface="Proxima Nova"/>
                <a:sym typeface="Proxima Nova"/>
              </a:rPr>
              <a:t>Surveyees who are active vaper that tried to quit</a:t>
            </a:r>
            <a:endParaRPr b="1"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t/>
            </a:r>
            <a:endParaRPr b="1"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GB" sz="1400">
                <a:solidFill>
                  <a:schemeClr val="dk1"/>
                </a:solidFill>
                <a:latin typeface="Proxima Nova"/>
                <a:ea typeface="Proxima Nova"/>
                <a:cs typeface="Proxima Nova"/>
                <a:sym typeface="Proxima Nova"/>
              </a:rPr>
              <a:t>Largely contributed by addiction/health </a:t>
            </a:r>
            <a:r>
              <a:rPr lang="en-GB" sz="1400">
                <a:solidFill>
                  <a:schemeClr val="dk1"/>
                </a:solidFill>
                <a:latin typeface="Proxima Nova"/>
                <a:ea typeface="Proxima Nova"/>
                <a:cs typeface="Proxima Nova"/>
                <a:sym typeface="Proxima Nova"/>
              </a:rPr>
              <a:t>perhaps it is related in a sense because even though they know it’s bad for their health, they are too addicted to quit. Therefore we need more outlets so these people can learn to cope with their addiction and stay away from vaping.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82e205105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82e205105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86366ec7e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86366ec7e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86366ec7e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86366ec7e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https://www.start.io/audience/tiktok-users-in-singapore</a:t>
            </a:r>
            <a:r>
              <a:rPr lang="en-GB"/>
              <a:t> </a:t>
            </a:r>
            <a:endParaRPr/>
          </a:p>
          <a:p>
            <a:pPr indent="0" lvl="0" marL="0" rtl="0" algn="l">
              <a:spcBef>
                <a:spcPts val="0"/>
              </a:spcBef>
              <a:spcAft>
                <a:spcPts val="0"/>
              </a:spcAft>
              <a:buNone/>
            </a:pPr>
            <a:r>
              <a:rPr lang="en-GB" u="sng">
                <a:solidFill>
                  <a:schemeClr val="hlink"/>
                </a:solidFill>
                <a:hlinkClick r:id="rId3"/>
              </a:rPr>
              <a:t>https://publications.gc.ca/site/archivee-archived.html?url=https://publications.gc.ca/collections/collection_2021/sc-hc/H14-359-2021-eng.pdf</a:t>
            </a:r>
            <a:r>
              <a:rPr lang="en-GB"/>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86366ec7e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86366ec7e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784dda5f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784dda5f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2e205105a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82e205105a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The 6 themes being ______________________________________</a:t>
            </a:r>
            <a:endParaRPr/>
          </a:p>
          <a:p>
            <a:pPr indent="0" lvl="0" marL="0" rtl="0" algn="l">
              <a:lnSpc>
                <a:spcPct val="100000"/>
              </a:lnSpc>
              <a:spcBef>
                <a:spcPts val="0"/>
              </a:spcBef>
              <a:spcAft>
                <a:spcPts val="0"/>
              </a:spcAft>
              <a:buNone/>
            </a:pPr>
            <a:r>
              <a:rPr lang="en-GB"/>
              <a:t>Some </a:t>
            </a:r>
            <a:r>
              <a:rPr lang="en-GB"/>
              <a:t>insights</a:t>
            </a:r>
            <a:r>
              <a:rPr lang="en-GB"/>
              <a:t> we got from this interview is that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784dda5f9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784dda5f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Campaigns we referenced:</a:t>
            </a:r>
            <a:endParaRPr/>
          </a:p>
          <a:p>
            <a:pPr indent="0" lvl="0" marL="0" rtl="0" algn="l">
              <a:spcBef>
                <a:spcPts val="0"/>
              </a:spcBef>
              <a:spcAft>
                <a:spcPts val="0"/>
              </a:spcAft>
              <a:buClr>
                <a:schemeClr val="dk1"/>
              </a:buClr>
              <a:buSzPts val="1100"/>
              <a:buFont typeface="Arial"/>
              <a:buNone/>
            </a:pPr>
            <a:r>
              <a:rPr lang="en-GB"/>
              <a:t>Wake-up campaign California (stillblowingsmoke website): </a:t>
            </a:r>
            <a:r>
              <a:rPr lang="en-GB" u="sng">
                <a:solidFill>
                  <a:schemeClr val="hlink"/>
                </a:solidFill>
                <a:hlinkClick r:id="rId2"/>
              </a:rPr>
              <a:t>https://stillblowingsmoke.org/</a:t>
            </a:r>
            <a:r>
              <a:rPr lang="en-GB"/>
              <a:t> </a:t>
            </a:r>
            <a:endParaRPr/>
          </a:p>
          <a:p>
            <a:pPr indent="0" lvl="0" marL="0" rtl="0" algn="l">
              <a:spcBef>
                <a:spcPts val="0"/>
              </a:spcBef>
              <a:spcAft>
                <a:spcPts val="0"/>
              </a:spcAft>
              <a:buClr>
                <a:schemeClr val="dk1"/>
              </a:buClr>
              <a:buSzPts val="1100"/>
              <a:buFont typeface="Arial"/>
              <a:buNone/>
            </a:pPr>
            <a:r>
              <a:rPr lang="en-GB"/>
              <a:t>Truth Initiative: </a:t>
            </a:r>
            <a:r>
              <a:rPr lang="en-GB" u="sng">
                <a:solidFill>
                  <a:schemeClr val="hlink"/>
                </a:solidFill>
                <a:hlinkClick r:id="rId3"/>
              </a:rPr>
              <a:t>https://truthinitiative.org/</a:t>
            </a:r>
            <a:r>
              <a:rPr lang="en-GB"/>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Disturbing content has no effect: </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4"/>
              </a:rPr>
              <a:t>https://www.rand.org/blog/2014/09/graphic-warning-labels-on-cigarettes-are-scary-but.html</a:t>
            </a:r>
            <a:endParaRPr/>
          </a:p>
          <a:p>
            <a:pPr indent="0" lvl="0" marL="0" rtl="0" algn="l">
              <a:spcBef>
                <a:spcPts val="0"/>
              </a:spcBef>
              <a:spcAft>
                <a:spcPts val="0"/>
              </a:spcAft>
              <a:buClr>
                <a:schemeClr val="dk1"/>
              </a:buClr>
              <a:buSzPts val="1100"/>
              <a:buFont typeface="Arial"/>
              <a:buNone/>
            </a:pPr>
            <a:r>
              <a:rPr lang="en-GB"/>
              <a:t>Broadcast Media TV source shows that young working adults are not on TV: </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5"/>
              </a:rPr>
              <a:t>https://www.channelnewsasia.com/commentary/vaping-smoking-gateway-addiction-disease-youth-children-3027926</a:t>
            </a:r>
            <a:r>
              <a:rPr lang="en-GB"/>
              <a:t> (CNA, 2022)</a:t>
            </a:r>
            <a:endParaRPr/>
          </a:p>
          <a:p>
            <a:pPr indent="0" lvl="0" marL="0" rtl="0" algn="l">
              <a:spcBef>
                <a:spcPts val="0"/>
              </a:spcBef>
              <a:spcAft>
                <a:spcPts val="0"/>
              </a:spcAft>
              <a:buClr>
                <a:schemeClr val="dk1"/>
              </a:buClr>
              <a:buSzPts val="1100"/>
              <a:buFont typeface="Arial"/>
              <a:buNone/>
            </a:pPr>
            <a:r>
              <a:rPr lang="en-GB"/>
              <a:t>Not enough articles to cover harmful effects on vaping:</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6"/>
              </a:rPr>
              <a:t>https://www.bbc.com/news/health-63076876</a:t>
            </a:r>
            <a:r>
              <a:rPr lang="en-GB"/>
              <a:t> (BBC, 2022)</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7"/>
              </a:rPr>
              <a:t>https://pubmed.ncbi.nlm.nih.gov/32670575/</a:t>
            </a:r>
            <a:r>
              <a:rPr lang="en-GB"/>
              <a:t> (national library of medicine, 2020)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Disturbing Content → Disturbing Imagery commonly used in such campaigns, such as wake up campaigns still blowing smoke website backgrounds. Tries to elicit fear in vapers about the health risks.</a:t>
            </a:r>
            <a:endParaRPr/>
          </a:p>
          <a:p>
            <a:pPr indent="0" lvl="0" marL="0" rtl="0" algn="l">
              <a:spcBef>
                <a:spcPts val="0"/>
              </a:spcBef>
              <a:spcAft>
                <a:spcPts val="0"/>
              </a:spcAft>
              <a:buClr>
                <a:schemeClr val="dk1"/>
              </a:buClr>
              <a:buSzPts val="1100"/>
              <a:buFont typeface="Arial"/>
              <a:buNone/>
            </a:pPr>
            <a:r>
              <a:rPr lang="en-GB"/>
              <a:t>BroadCast TV, Radio → TV/ Radio ads</a:t>
            </a:r>
            <a:endParaRPr/>
          </a:p>
          <a:p>
            <a:pPr indent="0" lvl="0" marL="0" rtl="0" algn="l">
              <a:spcBef>
                <a:spcPts val="0"/>
              </a:spcBef>
              <a:spcAft>
                <a:spcPts val="0"/>
              </a:spcAft>
              <a:buClr>
                <a:schemeClr val="dk1"/>
              </a:buClr>
              <a:buSzPts val="1100"/>
              <a:buFont typeface="Arial"/>
              <a:buNone/>
            </a:pPr>
            <a:r>
              <a:rPr lang="en-GB"/>
              <a:t>Social Media → Social Media ads</a:t>
            </a:r>
            <a:endParaRPr/>
          </a:p>
          <a:p>
            <a:pPr indent="0" lvl="0" marL="0" rtl="0" algn="l">
              <a:spcBef>
                <a:spcPts val="0"/>
              </a:spcBef>
              <a:spcAft>
                <a:spcPts val="0"/>
              </a:spcAft>
              <a:buClr>
                <a:schemeClr val="dk1"/>
              </a:buClr>
              <a:buSzPts val="1100"/>
              <a:buFont typeface="Arial"/>
              <a:buNone/>
            </a:pPr>
            <a:r>
              <a:rPr lang="en-GB"/>
              <a:t>Grants for Research → Wake up campaign provided funding to colleges to do research on the health implications of vapes.</a:t>
            </a:r>
            <a:endParaRPr/>
          </a:p>
          <a:p>
            <a:pPr indent="0" lvl="0" marL="0" rtl="0" algn="l">
              <a:spcBef>
                <a:spcPts val="0"/>
              </a:spcBef>
              <a:spcAft>
                <a:spcPts val="0"/>
              </a:spcAft>
              <a:buClr>
                <a:schemeClr val="dk1"/>
              </a:buClr>
              <a:buSzPts val="1100"/>
              <a:buFont typeface="Arial"/>
              <a:buNone/>
            </a:pPr>
            <a:r>
              <a:rPr lang="en-GB"/>
              <a:t>Relatability → Making it more relatable to young working adults</a:t>
            </a:r>
            <a:endParaRPr/>
          </a:p>
          <a:p>
            <a:pPr indent="0" lvl="0" marL="0" rtl="0" algn="l">
              <a:spcBef>
                <a:spcPts val="0"/>
              </a:spcBef>
              <a:spcAft>
                <a:spcPts val="0"/>
              </a:spcAft>
              <a:buClr>
                <a:schemeClr val="dk1"/>
              </a:buClr>
              <a:buSzPts val="1100"/>
              <a:buFont typeface="Arial"/>
              <a:buNone/>
            </a:pPr>
            <a:r>
              <a:rPr lang="en-GB"/>
              <a:t>Continuous Support → Getting a buddy to support your quitting, who can be friends or family which you are together with a lot of the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84dca53b14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84dca53b14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84dca53b1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84dca53b1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2e205105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2e205105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Hence, with this insights, we </a:t>
            </a:r>
            <a:r>
              <a:rPr lang="en-GB"/>
              <a:t>decided</a:t>
            </a:r>
            <a:r>
              <a:rPr lang="en-GB"/>
              <a:t> to focus on workplace stress, social pressure and quitting.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84dda5f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784dda5f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after the interview we continued our research by conducting social media analysis</a:t>
            </a:r>
            <a:endParaRPr/>
          </a:p>
          <a:p>
            <a:pPr indent="0" lvl="0" marL="0" rtl="0" algn="l">
              <a:spcBef>
                <a:spcPts val="0"/>
              </a:spcBef>
              <a:spcAft>
                <a:spcPts val="0"/>
              </a:spcAft>
              <a:buNone/>
            </a:pPr>
            <a:r>
              <a:rPr lang="en-GB"/>
              <a:t>We also constructed our survey questions based on the insights we have collected from the interview</a:t>
            </a:r>
            <a:endParaRPr/>
          </a:p>
          <a:p>
            <a:pPr indent="0" lvl="0" marL="0" rtl="0" algn="l">
              <a:spcBef>
                <a:spcPts val="0"/>
              </a:spcBef>
              <a:spcAft>
                <a:spcPts val="0"/>
              </a:spcAft>
              <a:buNone/>
            </a:pPr>
            <a:r>
              <a:rPr lang="en-GB"/>
              <a:t>From there, we carried out other methods of analysis such as descriptive analysis, clustering and more which will be explained later on.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2e205105a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2e205105a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Unfortunately, we did not have much success with any social media findings.</a:t>
            </a:r>
            <a:endParaRPr/>
          </a:p>
          <a:p>
            <a:pPr indent="0" lvl="0" marL="0" rtl="0" algn="l">
              <a:spcBef>
                <a:spcPts val="0"/>
              </a:spcBef>
              <a:spcAft>
                <a:spcPts val="0"/>
              </a:spcAft>
              <a:buNone/>
            </a:pPr>
            <a:r>
              <a:rPr lang="en-GB"/>
              <a:t>For Reddit, there was a lack of response in the Singaporean subreddit </a:t>
            </a:r>
            <a:r>
              <a:rPr lang="en-GB"/>
              <a:t>channels</a:t>
            </a:r>
            <a:r>
              <a:rPr lang="en-GB"/>
              <a:t> that we posted on. From the sceen, you will find our best and only quality reply was about trying to find a new habit to distract the quitter from the nicotine crave</a:t>
            </a:r>
            <a:endParaRPr>
              <a:highlight>
                <a:srgbClr val="FFFF00"/>
              </a:highlight>
            </a:endParaRPr>
          </a:p>
          <a:p>
            <a:pPr indent="0" lvl="0" marL="0" rtl="0" algn="l">
              <a:spcBef>
                <a:spcPts val="0"/>
              </a:spcBef>
              <a:spcAft>
                <a:spcPts val="0"/>
              </a:spcAft>
              <a:buNone/>
            </a:pPr>
            <a:r>
              <a:rPr lang="en-GB"/>
              <a:t>We sent a few questions to </a:t>
            </a:r>
            <a:r>
              <a:rPr lang="en-GB"/>
              <a:t>Paiseh Question on Telegram but they did not post our question</a:t>
            </a:r>
            <a:endParaRPr/>
          </a:p>
          <a:p>
            <a:pPr indent="0" lvl="0" marL="0" rtl="0" algn="l">
              <a:spcBef>
                <a:spcPts val="0"/>
              </a:spcBef>
              <a:spcAft>
                <a:spcPts val="0"/>
              </a:spcAft>
              <a:buNone/>
            </a:pPr>
            <a:r>
              <a:rPr lang="en-GB"/>
              <a:t>As mentioned before, there was insufficient information on Twitter </a:t>
            </a:r>
            <a:r>
              <a:rPr lang="en-GB"/>
              <a:t>concerning</a:t>
            </a:r>
            <a:r>
              <a:rPr lang="en-GB"/>
              <a:t> our stakeholders</a:t>
            </a:r>
            <a:endParaRPr/>
          </a:p>
          <a:p>
            <a:pPr indent="0" lvl="0" marL="0" rtl="0" algn="l">
              <a:spcBef>
                <a:spcPts val="0"/>
              </a:spcBef>
              <a:spcAft>
                <a:spcPts val="0"/>
              </a:spcAft>
              <a:buNone/>
            </a:pPr>
            <a:r>
              <a:rPr lang="en-GB"/>
              <a:t>We also managed to get 75 Respondents for our survey, which we will talk about more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981075" y="-78100"/>
            <a:ext cx="11516344" cy="5221552"/>
            <a:chOff x="-981075" y="-78100"/>
            <a:chExt cx="11516344" cy="5221552"/>
          </a:xfrm>
        </p:grpSpPr>
        <p:sp>
          <p:nvSpPr>
            <p:cNvPr id="11" name="Google Shape;11;p2"/>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 name="Google Shape;12;p2"/>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 name="Google Shape;13;p2"/>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 name="Google Shape;14;p2"/>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 name="Google Shape;15;p2"/>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 name="Google Shape;16;p2"/>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 name="Google Shape;17;p2"/>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 name="Google Shape;18;p2"/>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 name="Google Shape;19;p2"/>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0" name="Google Shape;20;p2"/>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 name="Google Shape;21;p2"/>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2" name="Google Shape;22;p2"/>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3" name="Google Shape;23;p2"/>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 name="Google Shape;24;p2"/>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5" name="Google Shape;25;p2"/>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 name="Google Shape;26;p2"/>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7" name="Google Shape;27;p2"/>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8" name="Google Shape;28;p2"/>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9" name="Google Shape;29;p2"/>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0" name="Google Shape;30;p2"/>
          <p:cNvSpPr txBox="1"/>
          <p:nvPr>
            <p:ph type="ctrTitle"/>
          </p:nvPr>
        </p:nvSpPr>
        <p:spPr>
          <a:xfrm>
            <a:off x="702900" y="3250075"/>
            <a:ext cx="4955100" cy="1159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FFC20E"/>
              </a:buClr>
              <a:buSzPts val="4800"/>
              <a:buNone/>
              <a:defRPr sz="4800">
                <a:solidFill>
                  <a:srgbClr val="FFC20E"/>
                </a:solidFill>
              </a:defRPr>
            </a:lvl1pPr>
            <a:lvl2pPr lvl="1" rtl="0" algn="l">
              <a:lnSpc>
                <a:spcPct val="90000"/>
              </a:lnSpc>
              <a:spcBef>
                <a:spcPts val="0"/>
              </a:spcBef>
              <a:spcAft>
                <a:spcPts val="0"/>
              </a:spcAft>
              <a:buClr>
                <a:schemeClr val="lt1"/>
              </a:buClr>
              <a:buSzPts val="4800"/>
              <a:buNone/>
              <a:defRPr sz="4800">
                <a:solidFill>
                  <a:schemeClr val="lt1"/>
                </a:solidFill>
              </a:defRPr>
            </a:lvl2pPr>
            <a:lvl3pPr lvl="2" rtl="0" algn="l">
              <a:lnSpc>
                <a:spcPct val="90000"/>
              </a:lnSpc>
              <a:spcBef>
                <a:spcPts val="0"/>
              </a:spcBef>
              <a:spcAft>
                <a:spcPts val="0"/>
              </a:spcAft>
              <a:buClr>
                <a:schemeClr val="lt1"/>
              </a:buClr>
              <a:buSzPts val="4800"/>
              <a:buNone/>
              <a:defRPr sz="4800">
                <a:solidFill>
                  <a:schemeClr val="lt1"/>
                </a:solidFill>
              </a:defRPr>
            </a:lvl3pPr>
            <a:lvl4pPr lvl="3" rtl="0" algn="l">
              <a:lnSpc>
                <a:spcPct val="90000"/>
              </a:lnSpc>
              <a:spcBef>
                <a:spcPts val="0"/>
              </a:spcBef>
              <a:spcAft>
                <a:spcPts val="0"/>
              </a:spcAft>
              <a:buClr>
                <a:schemeClr val="lt1"/>
              </a:buClr>
              <a:buSzPts val="4800"/>
              <a:buNone/>
              <a:defRPr sz="4800">
                <a:solidFill>
                  <a:schemeClr val="lt1"/>
                </a:solidFill>
              </a:defRPr>
            </a:lvl4pPr>
            <a:lvl5pPr lvl="4" rtl="0" algn="l">
              <a:lnSpc>
                <a:spcPct val="90000"/>
              </a:lnSpc>
              <a:spcBef>
                <a:spcPts val="0"/>
              </a:spcBef>
              <a:spcAft>
                <a:spcPts val="0"/>
              </a:spcAft>
              <a:buClr>
                <a:schemeClr val="lt1"/>
              </a:buClr>
              <a:buSzPts val="4800"/>
              <a:buNone/>
              <a:defRPr sz="4800">
                <a:solidFill>
                  <a:schemeClr val="lt1"/>
                </a:solidFill>
              </a:defRPr>
            </a:lvl5pPr>
            <a:lvl6pPr lvl="5" rtl="0" algn="l">
              <a:lnSpc>
                <a:spcPct val="90000"/>
              </a:lnSpc>
              <a:spcBef>
                <a:spcPts val="0"/>
              </a:spcBef>
              <a:spcAft>
                <a:spcPts val="0"/>
              </a:spcAft>
              <a:buClr>
                <a:schemeClr val="lt1"/>
              </a:buClr>
              <a:buSzPts val="4800"/>
              <a:buNone/>
              <a:defRPr sz="4800">
                <a:solidFill>
                  <a:schemeClr val="lt1"/>
                </a:solidFill>
              </a:defRPr>
            </a:lvl6pPr>
            <a:lvl7pPr lvl="6" rtl="0" algn="l">
              <a:lnSpc>
                <a:spcPct val="90000"/>
              </a:lnSpc>
              <a:spcBef>
                <a:spcPts val="0"/>
              </a:spcBef>
              <a:spcAft>
                <a:spcPts val="0"/>
              </a:spcAft>
              <a:buClr>
                <a:schemeClr val="lt1"/>
              </a:buClr>
              <a:buSzPts val="4800"/>
              <a:buNone/>
              <a:defRPr sz="4800">
                <a:solidFill>
                  <a:schemeClr val="lt1"/>
                </a:solidFill>
              </a:defRPr>
            </a:lvl7pPr>
            <a:lvl8pPr lvl="7" rtl="0" algn="l">
              <a:lnSpc>
                <a:spcPct val="90000"/>
              </a:lnSpc>
              <a:spcBef>
                <a:spcPts val="0"/>
              </a:spcBef>
              <a:spcAft>
                <a:spcPts val="0"/>
              </a:spcAft>
              <a:buClr>
                <a:schemeClr val="lt1"/>
              </a:buClr>
              <a:buSzPts val="4800"/>
              <a:buNone/>
              <a:defRPr sz="4800">
                <a:solidFill>
                  <a:schemeClr val="lt1"/>
                </a:solidFill>
              </a:defRPr>
            </a:lvl8pPr>
            <a:lvl9pPr lvl="8" rtl="0" algn="l">
              <a:lnSpc>
                <a:spcPct val="9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7" name="Shape 177"/>
        <p:cNvGrpSpPr/>
        <p:nvPr/>
      </p:nvGrpSpPr>
      <p:grpSpPr>
        <a:xfrm>
          <a:off x="0" y="0"/>
          <a:ext cx="0" cy="0"/>
          <a:chOff x="0" y="0"/>
          <a:chExt cx="0" cy="0"/>
        </a:xfrm>
      </p:grpSpPr>
      <p:sp>
        <p:nvSpPr>
          <p:cNvPr id="178" name="Google Shape;178;p11"/>
          <p:cNvSpPr/>
          <p:nvPr/>
        </p:nvSpPr>
        <p:spPr>
          <a:xfrm>
            <a:off x="-60342" y="126127"/>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9" name="Google Shape;179;p11"/>
          <p:cNvSpPr txBox="1"/>
          <p:nvPr>
            <p:ph type="title"/>
          </p:nvPr>
        </p:nvSpPr>
        <p:spPr>
          <a:xfrm>
            <a:off x="764275" y="272375"/>
            <a:ext cx="6010500" cy="39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180" name="Google Shape;180;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grpSp>
        <p:nvGrpSpPr>
          <p:cNvPr id="182" name="Google Shape;182;p12"/>
          <p:cNvGrpSpPr/>
          <p:nvPr/>
        </p:nvGrpSpPr>
        <p:grpSpPr>
          <a:xfrm>
            <a:off x="-981075" y="-3"/>
            <a:ext cx="11516344" cy="5143455"/>
            <a:chOff x="-981075" y="-3"/>
            <a:chExt cx="11516344" cy="5143455"/>
          </a:xfrm>
        </p:grpSpPr>
        <p:sp>
          <p:nvSpPr>
            <p:cNvPr id="183" name="Google Shape;183;p12"/>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4" name="Google Shape;184;p12"/>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5" name="Google Shape;185;p12"/>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6" name="Google Shape;186;p12"/>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7" name="Google Shape;187;p12"/>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8" name="Google Shape;188;p12"/>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9" name="Google Shape;189;p12"/>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0" name="Google Shape;190;p12"/>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1" name="Google Shape;191;p12"/>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2" name="Google Shape;192;p12"/>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3" name="Google Shape;193;p12"/>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4" name="Google Shape;194;p12"/>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95" name="Google Shape;195;p12"/>
          <p:cNvSpPr txBox="1"/>
          <p:nvPr>
            <p:ph idx="1" type="body"/>
          </p:nvPr>
        </p:nvSpPr>
        <p:spPr>
          <a:xfrm>
            <a:off x="855300" y="4330100"/>
            <a:ext cx="7433400" cy="280200"/>
          </a:xfrm>
          <a:prstGeom prst="rect">
            <a:avLst/>
          </a:prstGeom>
          <a:noFill/>
          <a:ln>
            <a:noFill/>
          </a:ln>
        </p:spPr>
        <p:txBody>
          <a:bodyPr anchorCtr="0" anchor="t" bIns="0" lIns="0" spcFirstLastPara="1" rIns="0" wrap="square" tIns="0">
            <a:noAutofit/>
          </a:bodyPr>
          <a:lstStyle>
            <a:lvl1pPr indent="-228600" lvl="0" marL="457200" rtl="0" algn="ctr">
              <a:lnSpc>
                <a:spcPct val="115000"/>
              </a:lnSpc>
              <a:spcBef>
                <a:spcPts val="0"/>
              </a:spcBef>
              <a:spcAft>
                <a:spcPts val="800"/>
              </a:spcAft>
              <a:buSzPts val="1800"/>
              <a:buNone/>
              <a:defRPr sz="1800"/>
            </a:lvl1pPr>
          </a:lstStyle>
          <a:p/>
        </p:txBody>
      </p:sp>
      <p:sp>
        <p:nvSpPr>
          <p:cNvPr id="196" name="Google Shape;196;p1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
        <p:nvSpPr>
          <p:cNvPr id="197" name="Google Shape;197;p12"/>
          <p:cNvSpPr/>
          <p:nvPr/>
        </p:nvSpPr>
        <p:spPr>
          <a:xfrm>
            <a:off x="4259988" y="4686556"/>
            <a:ext cx="624024" cy="456891"/>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98" name="Shape 198"/>
        <p:cNvGrpSpPr/>
        <p:nvPr/>
      </p:nvGrpSpPr>
      <p:grpSpPr>
        <a:xfrm>
          <a:off x="0" y="0"/>
          <a:ext cx="0" cy="0"/>
          <a:chOff x="0" y="0"/>
          <a:chExt cx="0" cy="0"/>
        </a:xfrm>
      </p:grpSpPr>
      <p:sp>
        <p:nvSpPr>
          <p:cNvPr id="199" name="Google Shape;199;p1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0" name="Google Shape;200;p1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800"/>
              </a:spcBef>
              <a:spcAft>
                <a:spcPts val="0"/>
              </a:spcAft>
              <a:buSzPts val="2800"/>
              <a:buNone/>
              <a:defRPr sz="2800"/>
            </a:lvl2pPr>
            <a:lvl3pPr lvl="2" rtl="0" algn="ctr">
              <a:lnSpc>
                <a:spcPct val="100000"/>
              </a:lnSpc>
              <a:spcBef>
                <a:spcPts val="800"/>
              </a:spcBef>
              <a:spcAft>
                <a:spcPts val="0"/>
              </a:spcAft>
              <a:buSzPts val="2800"/>
              <a:buNone/>
              <a:defRPr sz="2800"/>
            </a:lvl3pPr>
            <a:lvl4pPr lvl="3" rtl="0" algn="ctr">
              <a:lnSpc>
                <a:spcPct val="100000"/>
              </a:lnSpc>
              <a:spcBef>
                <a:spcPts val="800"/>
              </a:spcBef>
              <a:spcAft>
                <a:spcPts val="0"/>
              </a:spcAft>
              <a:buSzPts val="2800"/>
              <a:buNone/>
              <a:defRPr sz="2800"/>
            </a:lvl4pPr>
            <a:lvl5pPr lvl="4" rtl="0" algn="ctr">
              <a:lnSpc>
                <a:spcPct val="100000"/>
              </a:lnSpc>
              <a:spcBef>
                <a:spcPts val="800"/>
              </a:spcBef>
              <a:spcAft>
                <a:spcPts val="0"/>
              </a:spcAft>
              <a:buSzPts val="2800"/>
              <a:buNone/>
              <a:defRPr sz="2800"/>
            </a:lvl5pPr>
            <a:lvl6pPr lvl="5" rtl="0" algn="ctr">
              <a:lnSpc>
                <a:spcPct val="100000"/>
              </a:lnSpc>
              <a:spcBef>
                <a:spcPts val="800"/>
              </a:spcBef>
              <a:spcAft>
                <a:spcPts val="0"/>
              </a:spcAft>
              <a:buSzPts val="2800"/>
              <a:buNone/>
              <a:defRPr sz="2800"/>
            </a:lvl6pPr>
            <a:lvl7pPr lvl="6" rtl="0" algn="ctr">
              <a:lnSpc>
                <a:spcPct val="100000"/>
              </a:lnSpc>
              <a:spcBef>
                <a:spcPts val="800"/>
              </a:spcBef>
              <a:spcAft>
                <a:spcPts val="0"/>
              </a:spcAft>
              <a:buSzPts val="2800"/>
              <a:buNone/>
              <a:defRPr sz="2800"/>
            </a:lvl7pPr>
            <a:lvl8pPr lvl="7" rtl="0" algn="ctr">
              <a:lnSpc>
                <a:spcPct val="100000"/>
              </a:lnSpc>
              <a:spcBef>
                <a:spcPts val="800"/>
              </a:spcBef>
              <a:spcAft>
                <a:spcPts val="0"/>
              </a:spcAft>
              <a:buSzPts val="2800"/>
              <a:buNone/>
              <a:defRPr sz="2800"/>
            </a:lvl8pPr>
            <a:lvl9pPr lvl="8" rtl="0" algn="ctr">
              <a:lnSpc>
                <a:spcPct val="100000"/>
              </a:lnSpc>
              <a:spcBef>
                <a:spcPts val="800"/>
              </a:spcBef>
              <a:spcAft>
                <a:spcPts val="0"/>
              </a:spcAft>
              <a:buSzPts val="2800"/>
              <a:buNone/>
              <a:defRPr sz="2800"/>
            </a:lvl9pPr>
          </a:lstStyle>
          <a:p/>
        </p:txBody>
      </p:sp>
      <p:sp>
        <p:nvSpPr>
          <p:cNvPr id="201" name="Google Shape;20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02" name="Shape 202"/>
        <p:cNvGrpSpPr/>
        <p:nvPr/>
      </p:nvGrpSpPr>
      <p:grpSpPr>
        <a:xfrm>
          <a:off x="0" y="0"/>
          <a:ext cx="0" cy="0"/>
          <a:chOff x="0" y="0"/>
          <a:chExt cx="0" cy="0"/>
        </a:xfrm>
      </p:grpSpPr>
      <p:cxnSp>
        <p:nvCxnSpPr>
          <p:cNvPr id="203" name="Google Shape;203;p14"/>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204" name="Google Shape;204;p14"/>
          <p:cNvSpPr txBox="1"/>
          <p:nvPr>
            <p:ph type="ctrTitle"/>
          </p:nvPr>
        </p:nvSpPr>
        <p:spPr>
          <a:xfrm>
            <a:off x="311700" y="595975"/>
            <a:ext cx="8520600" cy="1957800"/>
          </a:xfrm>
          <a:prstGeom prst="rect">
            <a:avLst/>
          </a:prstGeom>
        </p:spPr>
        <p:txBody>
          <a:bodyPr anchorCtr="0" anchor="b" bIns="0" lIns="0" spcFirstLastPara="1" rIns="0" wrap="square" tIns="0">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205" name="Google Shape;205;p14"/>
          <p:cNvSpPr txBox="1"/>
          <p:nvPr>
            <p:ph idx="1" type="subTitle"/>
          </p:nvPr>
        </p:nvSpPr>
        <p:spPr>
          <a:xfrm>
            <a:off x="311700" y="3165823"/>
            <a:ext cx="8520600" cy="733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400"/>
              <a:buNone/>
              <a:defRPr sz="2400"/>
            </a:lvl1pPr>
            <a:lvl2pPr lvl="1" rtl="0" algn="ctr">
              <a:lnSpc>
                <a:spcPct val="100000"/>
              </a:lnSpc>
              <a:spcBef>
                <a:spcPts val="800"/>
              </a:spcBef>
              <a:spcAft>
                <a:spcPts val="0"/>
              </a:spcAft>
              <a:buSzPts val="2400"/>
              <a:buNone/>
              <a:defRPr sz="2400"/>
            </a:lvl2pPr>
            <a:lvl3pPr lvl="2" rtl="0" algn="ctr">
              <a:lnSpc>
                <a:spcPct val="100000"/>
              </a:lnSpc>
              <a:spcBef>
                <a:spcPts val="800"/>
              </a:spcBef>
              <a:spcAft>
                <a:spcPts val="0"/>
              </a:spcAft>
              <a:buSzPts val="2400"/>
              <a:buNone/>
              <a:defRPr sz="2400"/>
            </a:lvl3pPr>
            <a:lvl4pPr lvl="3" rtl="0" algn="ctr">
              <a:lnSpc>
                <a:spcPct val="100000"/>
              </a:lnSpc>
              <a:spcBef>
                <a:spcPts val="800"/>
              </a:spcBef>
              <a:spcAft>
                <a:spcPts val="0"/>
              </a:spcAft>
              <a:buSzPts val="2400"/>
              <a:buNone/>
              <a:defRPr sz="2400"/>
            </a:lvl4pPr>
            <a:lvl5pPr lvl="4" rtl="0" algn="ctr">
              <a:lnSpc>
                <a:spcPct val="100000"/>
              </a:lnSpc>
              <a:spcBef>
                <a:spcPts val="800"/>
              </a:spcBef>
              <a:spcAft>
                <a:spcPts val="0"/>
              </a:spcAft>
              <a:buSzPts val="2400"/>
              <a:buNone/>
              <a:defRPr sz="2400"/>
            </a:lvl5pPr>
            <a:lvl6pPr lvl="5" rtl="0" algn="ctr">
              <a:lnSpc>
                <a:spcPct val="100000"/>
              </a:lnSpc>
              <a:spcBef>
                <a:spcPts val="800"/>
              </a:spcBef>
              <a:spcAft>
                <a:spcPts val="0"/>
              </a:spcAft>
              <a:buSzPts val="2400"/>
              <a:buNone/>
              <a:defRPr sz="2400"/>
            </a:lvl6pPr>
            <a:lvl7pPr lvl="6" rtl="0" algn="ctr">
              <a:lnSpc>
                <a:spcPct val="100000"/>
              </a:lnSpc>
              <a:spcBef>
                <a:spcPts val="800"/>
              </a:spcBef>
              <a:spcAft>
                <a:spcPts val="0"/>
              </a:spcAft>
              <a:buSzPts val="2400"/>
              <a:buNone/>
              <a:defRPr sz="2400"/>
            </a:lvl7pPr>
            <a:lvl8pPr lvl="7" rtl="0" algn="ctr">
              <a:lnSpc>
                <a:spcPct val="100000"/>
              </a:lnSpc>
              <a:spcBef>
                <a:spcPts val="800"/>
              </a:spcBef>
              <a:spcAft>
                <a:spcPts val="0"/>
              </a:spcAft>
              <a:buSzPts val="2400"/>
              <a:buNone/>
              <a:defRPr sz="2400"/>
            </a:lvl8pPr>
            <a:lvl9pPr lvl="8" rtl="0" algn="ctr">
              <a:lnSpc>
                <a:spcPct val="100000"/>
              </a:lnSpc>
              <a:spcBef>
                <a:spcPts val="800"/>
              </a:spcBef>
              <a:spcAft>
                <a:spcPts val="0"/>
              </a:spcAft>
              <a:buSzPts val="2400"/>
              <a:buNone/>
              <a:defRPr sz="2400"/>
            </a:lvl9pPr>
          </a:lstStyle>
          <a:p/>
        </p:txBody>
      </p:sp>
      <p:sp>
        <p:nvSpPr>
          <p:cNvPr id="206" name="Google Shape;206;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15"/>
          <p:cNvSpPr txBox="1"/>
          <p:nvPr>
            <p:ph idx="1" type="body"/>
          </p:nvPr>
        </p:nvSpPr>
        <p:spPr>
          <a:xfrm>
            <a:off x="4906275" y="2983075"/>
            <a:ext cx="3200400" cy="893700"/>
          </a:xfrm>
          <a:prstGeom prst="rect">
            <a:avLst/>
          </a:prstGeom>
        </p:spPr>
        <p:txBody>
          <a:bodyPr anchorCtr="0" anchor="t" bIns="0" lIns="0" spcFirstLastPara="1" rIns="0" wrap="square" tIns="0">
            <a:noAutofit/>
          </a:bodyPr>
          <a:lstStyle>
            <a:lvl1pPr indent="-317500" lvl="0" marL="457200" rtl="0" algn="ctr">
              <a:spcBef>
                <a:spcPts val="0"/>
              </a:spcBef>
              <a:spcAft>
                <a:spcPts val="0"/>
              </a:spcAft>
              <a:buSzPts val="1400"/>
              <a:buChar char="⬢"/>
              <a:defRPr sz="1400">
                <a:solidFill>
                  <a:schemeClr val="lt1"/>
                </a:solidFill>
                <a:latin typeface="Barlow"/>
                <a:ea typeface="Barlow"/>
                <a:cs typeface="Barlow"/>
                <a:sym typeface="Barlow"/>
              </a:defRPr>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09" name="Google Shape;209;p15"/>
          <p:cNvSpPr txBox="1"/>
          <p:nvPr>
            <p:ph type="title"/>
          </p:nvPr>
        </p:nvSpPr>
        <p:spPr>
          <a:xfrm>
            <a:off x="689300" y="539925"/>
            <a:ext cx="7730100" cy="3198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3200"/>
              <a:buFont typeface="Comfortaa"/>
              <a:buNone/>
              <a:defRPr b="1">
                <a:solidFill>
                  <a:srgbClr val="FFFFFF"/>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
        <p:nvSpPr>
          <p:cNvPr id="210" name="Google Shape;210;p15"/>
          <p:cNvSpPr txBox="1"/>
          <p:nvPr>
            <p:ph idx="2" type="subTitle"/>
          </p:nvPr>
        </p:nvSpPr>
        <p:spPr>
          <a:xfrm>
            <a:off x="4906275" y="2661550"/>
            <a:ext cx="3200400" cy="3018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b="1" sz="1800"/>
            </a:lvl1pPr>
            <a:lvl2pPr lvl="1" rtl="0">
              <a:spcBef>
                <a:spcPts val="800"/>
              </a:spcBef>
              <a:spcAft>
                <a:spcPts val="0"/>
              </a:spcAft>
              <a:buSzPts val="1600"/>
              <a:buNone/>
              <a:defRPr sz="1600"/>
            </a:lvl2pPr>
            <a:lvl3pPr lvl="2" rtl="0">
              <a:spcBef>
                <a:spcPts val="800"/>
              </a:spcBef>
              <a:spcAft>
                <a:spcPts val="0"/>
              </a:spcAft>
              <a:buSzPts val="1600"/>
              <a:buNone/>
              <a:defRPr sz="1600"/>
            </a:lvl3pPr>
            <a:lvl4pPr lvl="3" rtl="0">
              <a:spcBef>
                <a:spcPts val="800"/>
              </a:spcBef>
              <a:spcAft>
                <a:spcPts val="0"/>
              </a:spcAft>
              <a:buSzPts val="1600"/>
              <a:buNone/>
              <a:defRPr sz="1600"/>
            </a:lvl4pPr>
            <a:lvl5pPr lvl="4" rtl="0">
              <a:spcBef>
                <a:spcPts val="800"/>
              </a:spcBef>
              <a:spcAft>
                <a:spcPts val="0"/>
              </a:spcAft>
              <a:buSzPts val="1600"/>
              <a:buNone/>
              <a:defRPr sz="1600"/>
            </a:lvl5pPr>
            <a:lvl6pPr lvl="5" rtl="0">
              <a:spcBef>
                <a:spcPts val="800"/>
              </a:spcBef>
              <a:spcAft>
                <a:spcPts val="0"/>
              </a:spcAft>
              <a:buSzPts val="1600"/>
              <a:buNone/>
              <a:defRPr sz="1600"/>
            </a:lvl6pPr>
            <a:lvl7pPr lvl="6" rtl="0">
              <a:spcBef>
                <a:spcPts val="800"/>
              </a:spcBef>
              <a:spcAft>
                <a:spcPts val="0"/>
              </a:spcAft>
              <a:buSzPts val="1600"/>
              <a:buNone/>
              <a:defRPr sz="1600"/>
            </a:lvl7pPr>
            <a:lvl8pPr lvl="7" rtl="0">
              <a:spcBef>
                <a:spcPts val="800"/>
              </a:spcBef>
              <a:spcAft>
                <a:spcPts val="0"/>
              </a:spcAft>
              <a:buSzPts val="1600"/>
              <a:buNone/>
              <a:defRPr sz="1600"/>
            </a:lvl8pPr>
            <a:lvl9pPr lvl="8" rtl="0">
              <a:spcBef>
                <a:spcPts val="800"/>
              </a:spcBef>
              <a:spcAft>
                <a:spcPts val="800"/>
              </a:spcAft>
              <a:buSzPts val="1600"/>
              <a:buNone/>
              <a:defRPr sz="1600"/>
            </a:lvl9pPr>
          </a:lstStyle>
          <a:p/>
        </p:txBody>
      </p:sp>
      <p:sp>
        <p:nvSpPr>
          <p:cNvPr id="211" name="Google Shape;211;p15"/>
          <p:cNvSpPr txBox="1"/>
          <p:nvPr>
            <p:ph idx="3" type="body"/>
          </p:nvPr>
        </p:nvSpPr>
        <p:spPr>
          <a:xfrm>
            <a:off x="1037325" y="2983075"/>
            <a:ext cx="3200400" cy="893700"/>
          </a:xfrm>
          <a:prstGeom prst="rect">
            <a:avLst/>
          </a:prstGeom>
        </p:spPr>
        <p:txBody>
          <a:bodyPr anchorCtr="0" anchor="t" bIns="0" lIns="0" spcFirstLastPara="1" rIns="0" wrap="square" tIns="0">
            <a:noAutofit/>
          </a:bodyPr>
          <a:lstStyle>
            <a:lvl1pPr indent="-317500" lvl="0" marL="457200" rtl="0" algn="ctr">
              <a:spcBef>
                <a:spcPts val="0"/>
              </a:spcBef>
              <a:spcAft>
                <a:spcPts val="0"/>
              </a:spcAft>
              <a:buSzPts val="1400"/>
              <a:buChar char="⬢"/>
              <a:defRPr sz="1400">
                <a:solidFill>
                  <a:schemeClr val="lt1"/>
                </a:solidFill>
                <a:latin typeface="Barlow"/>
                <a:ea typeface="Barlow"/>
                <a:cs typeface="Barlow"/>
                <a:sym typeface="Barlow"/>
              </a:defRPr>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2" name="Google Shape;212;p15"/>
          <p:cNvSpPr txBox="1"/>
          <p:nvPr>
            <p:ph idx="4" type="subTitle"/>
          </p:nvPr>
        </p:nvSpPr>
        <p:spPr>
          <a:xfrm>
            <a:off x="1037325" y="2661550"/>
            <a:ext cx="3200400" cy="301800"/>
          </a:xfrm>
          <a:prstGeom prst="rect">
            <a:avLst/>
          </a:prstGeom>
        </p:spPr>
        <p:txBody>
          <a:bodyPr anchorCtr="0" anchor="ctr" bIns="0" lIns="0" spcFirstLastPara="1" rIns="0" wrap="square" tIns="0">
            <a:noAutofit/>
          </a:bodyPr>
          <a:lstStyle>
            <a:lvl1pPr lvl="0" rtl="0">
              <a:spcBef>
                <a:spcPts val="0"/>
              </a:spcBef>
              <a:spcAft>
                <a:spcPts val="0"/>
              </a:spcAft>
              <a:buSzPts val="1600"/>
              <a:buNone/>
              <a:defRPr b="1" sz="1800"/>
            </a:lvl1pPr>
            <a:lvl2pPr lvl="1" rtl="0">
              <a:spcBef>
                <a:spcPts val="800"/>
              </a:spcBef>
              <a:spcAft>
                <a:spcPts val="0"/>
              </a:spcAft>
              <a:buSzPts val="1600"/>
              <a:buNone/>
              <a:defRPr sz="1600"/>
            </a:lvl2pPr>
            <a:lvl3pPr lvl="2" rtl="0">
              <a:spcBef>
                <a:spcPts val="800"/>
              </a:spcBef>
              <a:spcAft>
                <a:spcPts val="0"/>
              </a:spcAft>
              <a:buSzPts val="1600"/>
              <a:buNone/>
              <a:defRPr sz="1600"/>
            </a:lvl3pPr>
            <a:lvl4pPr lvl="3" rtl="0">
              <a:spcBef>
                <a:spcPts val="800"/>
              </a:spcBef>
              <a:spcAft>
                <a:spcPts val="0"/>
              </a:spcAft>
              <a:buSzPts val="1600"/>
              <a:buNone/>
              <a:defRPr sz="1600"/>
            </a:lvl4pPr>
            <a:lvl5pPr lvl="4" rtl="0">
              <a:spcBef>
                <a:spcPts val="800"/>
              </a:spcBef>
              <a:spcAft>
                <a:spcPts val="0"/>
              </a:spcAft>
              <a:buSzPts val="1600"/>
              <a:buNone/>
              <a:defRPr sz="1600"/>
            </a:lvl5pPr>
            <a:lvl6pPr lvl="5" rtl="0">
              <a:spcBef>
                <a:spcPts val="800"/>
              </a:spcBef>
              <a:spcAft>
                <a:spcPts val="0"/>
              </a:spcAft>
              <a:buSzPts val="1600"/>
              <a:buNone/>
              <a:defRPr sz="1600"/>
            </a:lvl6pPr>
            <a:lvl7pPr lvl="6" rtl="0">
              <a:spcBef>
                <a:spcPts val="800"/>
              </a:spcBef>
              <a:spcAft>
                <a:spcPts val="0"/>
              </a:spcAft>
              <a:buSzPts val="1600"/>
              <a:buNone/>
              <a:defRPr sz="1600"/>
            </a:lvl7pPr>
            <a:lvl8pPr lvl="7" rtl="0">
              <a:spcBef>
                <a:spcPts val="800"/>
              </a:spcBef>
              <a:spcAft>
                <a:spcPts val="0"/>
              </a:spcAft>
              <a:buSzPts val="1600"/>
              <a:buNone/>
              <a:defRPr sz="1600"/>
            </a:lvl8pPr>
            <a:lvl9pPr lvl="8" rtl="0">
              <a:spcBef>
                <a:spcPts val="800"/>
              </a:spcBef>
              <a:spcAft>
                <a:spcPts val="800"/>
              </a:spcAft>
              <a:buSzPts val="1600"/>
              <a:buNone/>
              <a:defRPr sz="1600"/>
            </a:lvl9pPr>
          </a:lstStyle>
          <a:p/>
        </p:txBody>
      </p:sp>
      <p:pic>
        <p:nvPicPr>
          <p:cNvPr id="213" name="Google Shape;213;p15"/>
          <p:cNvPicPr preferRelativeResize="0"/>
          <p:nvPr/>
        </p:nvPicPr>
        <p:blipFill>
          <a:blip r:embed="rId3">
            <a:alphaModFix/>
          </a:blip>
          <a:stretch>
            <a:fillRect/>
          </a:stretch>
        </p:blipFill>
        <p:spPr>
          <a:xfrm rot="-3647090">
            <a:off x="7429501" y="-2835751"/>
            <a:ext cx="2533652" cy="7595555"/>
          </a:xfrm>
          <a:prstGeom prst="rect">
            <a:avLst/>
          </a:prstGeom>
          <a:noFill/>
          <a:ln>
            <a:noFill/>
          </a:ln>
        </p:spPr>
      </p:pic>
      <p:pic>
        <p:nvPicPr>
          <p:cNvPr id="214" name="Google Shape;214;p15"/>
          <p:cNvPicPr preferRelativeResize="0"/>
          <p:nvPr/>
        </p:nvPicPr>
        <p:blipFill>
          <a:blip r:embed="rId3">
            <a:alphaModFix/>
          </a:blip>
          <a:stretch>
            <a:fillRect/>
          </a:stretch>
        </p:blipFill>
        <p:spPr>
          <a:xfrm rot="-3647090">
            <a:off x="-142874" y="1631474"/>
            <a:ext cx="2533652" cy="75955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3"/>
          <p:cNvSpPr/>
          <p:nvPr/>
        </p:nvSpPr>
        <p:spPr>
          <a:xfrm>
            <a:off x="-45517" y="14720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442179"/>
              </a:solidFill>
              <a:latin typeface="Arial"/>
              <a:ea typeface="Arial"/>
              <a:cs typeface="Arial"/>
              <a:sym typeface="Arial"/>
            </a:endParaRPr>
          </a:p>
        </p:txBody>
      </p:sp>
      <p:grpSp>
        <p:nvGrpSpPr>
          <p:cNvPr id="33" name="Google Shape;33;p3"/>
          <p:cNvGrpSpPr/>
          <p:nvPr/>
        </p:nvGrpSpPr>
        <p:grpSpPr>
          <a:xfrm>
            <a:off x="6320991" y="-7"/>
            <a:ext cx="3630819" cy="5143498"/>
            <a:chOff x="6320991" y="-7"/>
            <a:chExt cx="3630819" cy="5143498"/>
          </a:xfrm>
        </p:grpSpPr>
        <p:sp>
          <p:nvSpPr>
            <p:cNvPr id="34" name="Google Shape;34;p3"/>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5" name="Google Shape;35;p3"/>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 name="Google Shape;36;p3"/>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7" name="Google Shape;37;p3"/>
            <p:cNvSpPr/>
            <p:nvPr/>
          </p:nvSpPr>
          <p:spPr>
            <a:xfrm rot="10800000">
              <a:off x="7806422" y="31"/>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 name="Google Shape;38;p3"/>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 name="Google Shape;39;p3"/>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0" name="Google Shape;40;p3"/>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 name="Google Shape;41;p3"/>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2" name="Google Shape;42;p3"/>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3" name="Google Shape;43;p3"/>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4" name="Google Shape;44;p3"/>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45" name="Google Shape;45;p3"/>
          <p:cNvSpPr txBox="1"/>
          <p:nvPr>
            <p:ph type="title"/>
          </p:nvPr>
        </p:nvSpPr>
        <p:spPr>
          <a:xfrm>
            <a:off x="742000" y="293450"/>
            <a:ext cx="6010500" cy="39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rgbClr val="442179"/>
              </a:buClr>
              <a:buSzPts val="3200"/>
              <a:buNone/>
              <a:defRPr>
                <a:solidFill>
                  <a:srgbClr val="442179"/>
                </a:solidFill>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46" name="Google Shape;46;p3"/>
          <p:cNvSpPr txBox="1"/>
          <p:nvPr>
            <p:ph idx="1" type="body"/>
          </p:nvPr>
        </p:nvSpPr>
        <p:spPr>
          <a:xfrm>
            <a:off x="578500" y="1016000"/>
            <a:ext cx="2901900" cy="3756000"/>
          </a:xfrm>
          <a:prstGeom prst="rect">
            <a:avLst/>
          </a:prstGeom>
          <a:noFill/>
          <a:ln>
            <a:noFill/>
          </a:ln>
        </p:spPr>
        <p:txBody>
          <a:bodyPr anchorCtr="0" anchor="t" bIns="0" lIns="0" spcFirstLastPara="1" rIns="0" wrap="square" tIns="0">
            <a:noAutofit/>
          </a:bodyPr>
          <a:lstStyle>
            <a:lvl1pPr indent="-317500" lvl="0" marL="457200" rtl="0" algn="l">
              <a:lnSpc>
                <a:spcPct val="115000"/>
              </a:lnSpc>
              <a:spcBef>
                <a:spcPts val="0"/>
              </a:spcBef>
              <a:spcAft>
                <a:spcPts val="0"/>
              </a:spcAft>
              <a:buSzPts val="1400"/>
              <a:buChar char="⬢"/>
              <a:defRPr sz="2000"/>
            </a:lvl1pPr>
            <a:lvl2pPr indent="-317500" lvl="1" marL="914400" rtl="0" algn="l">
              <a:lnSpc>
                <a:spcPct val="115000"/>
              </a:lnSpc>
              <a:spcBef>
                <a:spcPts val="800"/>
              </a:spcBef>
              <a:spcAft>
                <a:spcPts val="0"/>
              </a:spcAft>
              <a:buSzPts val="1400"/>
              <a:buChar char="⬡"/>
              <a:defRPr sz="2000"/>
            </a:lvl2pPr>
            <a:lvl3pPr indent="-317500" lvl="2" marL="1371600" rtl="0" algn="l">
              <a:lnSpc>
                <a:spcPct val="115000"/>
              </a:lnSpc>
              <a:spcBef>
                <a:spcPts val="800"/>
              </a:spcBef>
              <a:spcAft>
                <a:spcPts val="0"/>
              </a:spcAft>
              <a:buSzPts val="1400"/>
              <a:buChar char="⬡"/>
              <a:defRPr sz="2000"/>
            </a:lvl3pPr>
            <a:lvl4pPr indent="-355600" lvl="3" marL="1828800" rtl="0" algn="l">
              <a:lnSpc>
                <a:spcPct val="115000"/>
              </a:lnSpc>
              <a:spcBef>
                <a:spcPts val="800"/>
              </a:spcBef>
              <a:spcAft>
                <a:spcPts val="0"/>
              </a:spcAft>
              <a:buSzPts val="2000"/>
              <a:buChar char="●"/>
              <a:defRPr sz="2000"/>
            </a:lvl4pPr>
            <a:lvl5pPr indent="-355600" lvl="4" marL="2286000" rtl="0" algn="l">
              <a:lnSpc>
                <a:spcPct val="115000"/>
              </a:lnSpc>
              <a:spcBef>
                <a:spcPts val="800"/>
              </a:spcBef>
              <a:spcAft>
                <a:spcPts val="0"/>
              </a:spcAft>
              <a:buSzPts val="2000"/>
              <a:buChar char="○"/>
              <a:defRPr sz="2000"/>
            </a:lvl5pPr>
            <a:lvl6pPr indent="-355600" lvl="5" marL="2743200" rtl="0" algn="l">
              <a:lnSpc>
                <a:spcPct val="115000"/>
              </a:lnSpc>
              <a:spcBef>
                <a:spcPts val="800"/>
              </a:spcBef>
              <a:spcAft>
                <a:spcPts val="0"/>
              </a:spcAft>
              <a:buSzPts val="2000"/>
              <a:buChar char="■"/>
              <a:defRPr sz="2000"/>
            </a:lvl6pPr>
            <a:lvl7pPr indent="-355600" lvl="6" marL="3200400" rtl="0" algn="l">
              <a:lnSpc>
                <a:spcPct val="115000"/>
              </a:lnSpc>
              <a:spcBef>
                <a:spcPts val="800"/>
              </a:spcBef>
              <a:spcAft>
                <a:spcPts val="0"/>
              </a:spcAft>
              <a:buSzPts val="2000"/>
              <a:buChar char="●"/>
              <a:defRPr sz="2000"/>
            </a:lvl7pPr>
            <a:lvl8pPr indent="-355600" lvl="7" marL="3657600" rtl="0" algn="l">
              <a:lnSpc>
                <a:spcPct val="115000"/>
              </a:lnSpc>
              <a:spcBef>
                <a:spcPts val="800"/>
              </a:spcBef>
              <a:spcAft>
                <a:spcPts val="0"/>
              </a:spcAft>
              <a:buSzPts val="2000"/>
              <a:buChar char="○"/>
              <a:defRPr sz="2000"/>
            </a:lvl8pPr>
            <a:lvl9pPr indent="-355600" lvl="8" marL="4114800" rtl="0" algn="l">
              <a:lnSpc>
                <a:spcPct val="115000"/>
              </a:lnSpc>
              <a:spcBef>
                <a:spcPts val="800"/>
              </a:spcBef>
              <a:spcAft>
                <a:spcPts val="800"/>
              </a:spcAft>
              <a:buSzPts val="2000"/>
              <a:buChar char="■"/>
              <a:defRPr sz="2000"/>
            </a:lvl9pPr>
          </a:lstStyle>
          <a:p/>
        </p:txBody>
      </p:sp>
      <p:sp>
        <p:nvSpPr>
          <p:cNvPr id="47" name="Google Shape;47;p3"/>
          <p:cNvSpPr txBox="1"/>
          <p:nvPr>
            <p:ph idx="2" type="body"/>
          </p:nvPr>
        </p:nvSpPr>
        <p:spPr>
          <a:xfrm>
            <a:off x="3887586" y="1016000"/>
            <a:ext cx="2901900" cy="3756000"/>
          </a:xfrm>
          <a:prstGeom prst="rect">
            <a:avLst/>
          </a:prstGeom>
          <a:noFill/>
          <a:ln>
            <a:noFill/>
          </a:ln>
        </p:spPr>
        <p:txBody>
          <a:bodyPr anchorCtr="0" anchor="t" bIns="0" lIns="0" spcFirstLastPara="1" rIns="0" wrap="square" tIns="0">
            <a:noAutofit/>
          </a:bodyPr>
          <a:lstStyle>
            <a:lvl1pPr indent="-317500" lvl="0" marL="457200" rtl="0" algn="l">
              <a:lnSpc>
                <a:spcPct val="115000"/>
              </a:lnSpc>
              <a:spcBef>
                <a:spcPts val="0"/>
              </a:spcBef>
              <a:spcAft>
                <a:spcPts val="0"/>
              </a:spcAft>
              <a:buSzPts val="1400"/>
              <a:buChar char="⬢"/>
              <a:defRPr sz="2000"/>
            </a:lvl1pPr>
            <a:lvl2pPr indent="-317500" lvl="1" marL="914400" rtl="0" algn="l">
              <a:lnSpc>
                <a:spcPct val="115000"/>
              </a:lnSpc>
              <a:spcBef>
                <a:spcPts val="800"/>
              </a:spcBef>
              <a:spcAft>
                <a:spcPts val="0"/>
              </a:spcAft>
              <a:buSzPts val="1400"/>
              <a:buChar char="⬡"/>
              <a:defRPr sz="2000"/>
            </a:lvl2pPr>
            <a:lvl3pPr indent="-317500" lvl="2" marL="1371600" rtl="0" algn="l">
              <a:lnSpc>
                <a:spcPct val="115000"/>
              </a:lnSpc>
              <a:spcBef>
                <a:spcPts val="800"/>
              </a:spcBef>
              <a:spcAft>
                <a:spcPts val="0"/>
              </a:spcAft>
              <a:buSzPts val="1400"/>
              <a:buChar char="⬡"/>
              <a:defRPr sz="2000"/>
            </a:lvl3pPr>
            <a:lvl4pPr indent="-355600" lvl="3" marL="1828800" rtl="0" algn="l">
              <a:lnSpc>
                <a:spcPct val="115000"/>
              </a:lnSpc>
              <a:spcBef>
                <a:spcPts val="800"/>
              </a:spcBef>
              <a:spcAft>
                <a:spcPts val="0"/>
              </a:spcAft>
              <a:buSzPts val="2000"/>
              <a:buChar char="●"/>
              <a:defRPr sz="2000"/>
            </a:lvl4pPr>
            <a:lvl5pPr indent="-355600" lvl="4" marL="2286000" rtl="0" algn="l">
              <a:lnSpc>
                <a:spcPct val="115000"/>
              </a:lnSpc>
              <a:spcBef>
                <a:spcPts val="800"/>
              </a:spcBef>
              <a:spcAft>
                <a:spcPts val="0"/>
              </a:spcAft>
              <a:buSzPts val="2000"/>
              <a:buChar char="○"/>
              <a:defRPr sz="2000"/>
            </a:lvl5pPr>
            <a:lvl6pPr indent="-355600" lvl="5" marL="2743200" rtl="0" algn="l">
              <a:lnSpc>
                <a:spcPct val="115000"/>
              </a:lnSpc>
              <a:spcBef>
                <a:spcPts val="800"/>
              </a:spcBef>
              <a:spcAft>
                <a:spcPts val="0"/>
              </a:spcAft>
              <a:buSzPts val="2000"/>
              <a:buChar char="■"/>
              <a:defRPr sz="2000"/>
            </a:lvl6pPr>
            <a:lvl7pPr indent="-355600" lvl="6" marL="3200400" rtl="0" algn="l">
              <a:lnSpc>
                <a:spcPct val="115000"/>
              </a:lnSpc>
              <a:spcBef>
                <a:spcPts val="800"/>
              </a:spcBef>
              <a:spcAft>
                <a:spcPts val="0"/>
              </a:spcAft>
              <a:buSzPts val="2000"/>
              <a:buChar char="●"/>
              <a:defRPr sz="2000"/>
            </a:lvl7pPr>
            <a:lvl8pPr indent="-355600" lvl="7" marL="3657600" rtl="0" algn="l">
              <a:lnSpc>
                <a:spcPct val="115000"/>
              </a:lnSpc>
              <a:spcBef>
                <a:spcPts val="800"/>
              </a:spcBef>
              <a:spcAft>
                <a:spcPts val="0"/>
              </a:spcAft>
              <a:buSzPts val="2000"/>
              <a:buChar char="○"/>
              <a:defRPr sz="2000"/>
            </a:lvl8pPr>
            <a:lvl9pPr indent="-355600" lvl="8" marL="4114800" rtl="0" algn="l">
              <a:lnSpc>
                <a:spcPct val="115000"/>
              </a:lnSpc>
              <a:spcBef>
                <a:spcPts val="800"/>
              </a:spcBef>
              <a:spcAft>
                <a:spcPts val="800"/>
              </a:spcAft>
              <a:buSzPts val="2000"/>
              <a:buChar char="■"/>
              <a:defRPr sz="2000"/>
            </a:lvl9pPr>
          </a:lstStyle>
          <a:p/>
        </p:txBody>
      </p:sp>
      <p:sp>
        <p:nvSpPr>
          <p:cNvPr id="48" name="Google Shape;48;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9" name="Shape 49"/>
        <p:cNvGrpSpPr/>
        <p:nvPr/>
      </p:nvGrpSpPr>
      <p:grpSpPr>
        <a:xfrm>
          <a:off x="0" y="0"/>
          <a:ext cx="0" cy="0"/>
          <a:chOff x="0" y="0"/>
          <a:chExt cx="0" cy="0"/>
        </a:xfrm>
      </p:grpSpPr>
      <p:grpSp>
        <p:nvGrpSpPr>
          <p:cNvPr id="50" name="Google Shape;50;p4"/>
          <p:cNvGrpSpPr/>
          <p:nvPr/>
        </p:nvGrpSpPr>
        <p:grpSpPr>
          <a:xfrm>
            <a:off x="-981075" y="-3"/>
            <a:ext cx="11516344" cy="5143455"/>
            <a:chOff x="-981075" y="-3"/>
            <a:chExt cx="11516344" cy="5143455"/>
          </a:xfrm>
        </p:grpSpPr>
        <p:sp>
          <p:nvSpPr>
            <p:cNvPr id="51" name="Google Shape;51;p4"/>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2" name="Google Shape;52;p4"/>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3" name="Google Shape;53;p4"/>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4" name="Google Shape;54;p4"/>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5" name="Google Shape;55;p4"/>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6" name="Google Shape;56;p4"/>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7" name="Google Shape;57;p4"/>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8" name="Google Shape;58;p4"/>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9" name="Google Shape;59;p4"/>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0" name="Google Shape;60;p4"/>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1" name="Google Shape;61;p4"/>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2" name="Google Shape;62;p4"/>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63" name="Google Shape;63;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4" name="Shape 64"/>
        <p:cNvGrpSpPr/>
        <p:nvPr/>
      </p:nvGrpSpPr>
      <p:grpSpPr>
        <a:xfrm>
          <a:off x="0" y="0"/>
          <a:ext cx="0" cy="0"/>
          <a:chOff x="0" y="0"/>
          <a:chExt cx="0" cy="0"/>
        </a:xfrm>
      </p:grpSpPr>
      <p:grpSp>
        <p:nvGrpSpPr>
          <p:cNvPr id="65" name="Google Shape;65;p5"/>
          <p:cNvGrpSpPr/>
          <p:nvPr/>
        </p:nvGrpSpPr>
        <p:grpSpPr>
          <a:xfrm>
            <a:off x="-981075" y="-78100"/>
            <a:ext cx="11516344" cy="5221552"/>
            <a:chOff x="-981075" y="-78100"/>
            <a:chExt cx="11516344" cy="5221552"/>
          </a:xfrm>
        </p:grpSpPr>
        <p:sp>
          <p:nvSpPr>
            <p:cNvPr id="66" name="Google Shape;66;p5"/>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7" name="Google Shape;67;p5"/>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8" name="Google Shape;68;p5"/>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9" name="Google Shape;69;p5"/>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0" name="Google Shape;70;p5"/>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1" name="Google Shape;71;p5"/>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2" name="Google Shape;72;p5"/>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3" name="Google Shape;73;p5"/>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4" name="Google Shape;74;p5"/>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5" name="Google Shape;75;p5"/>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6" name="Google Shape;76;p5"/>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7" name="Google Shape;77;p5"/>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8" name="Google Shape;78;p5"/>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9" name="Google Shape;79;p5"/>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0" name="Google Shape;80;p5"/>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1" name="Google Shape;81;p5"/>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2" name="Google Shape;82;p5"/>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3" name="Google Shape;83;p5"/>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4" name="Google Shape;84;p5"/>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85" name="Google Shape;85;p5"/>
          <p:cNvSpPr txBox="1"/>
          <p:nvPr>
            <p:ph type="ctrTitle"/>
          </p:nvPr>
        </p:nvSpPr>
        <p:spPr>
          <a:xfrm>
            <a:off x="2305150" y="2884378"/>
            <a:ext cx="5811000" cy="475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rgbClr val="442179"/>
              </a:buClr>
              <a:buSzPts val="3600"/>
              <a:buNone/>
              <a:defRPr sz="3600">
                <a:solidFill>
                  <a:srgbClr val="442179"/>
                </a:solidFill>
              </a:defRPr>
            </a:lvl1pPr>
            <a:lvl2pPr lvl="1" rtl="0" algn="l">
              <a:lnSpc>
                <a:spcPct val="90000"/>
              </a:lnSpc>
              <a:spcBef>
                <a:spcPts val="0"/>
              </a:spcBef>
              <a:spcAft>
                <a:spcPts val="0"/>
              </a:spcAft>
              <a:buSzPts val="3600"/>
              <a:buNone/>
              <a:defRPr sz="3600"/>
            </a:lvl2pPr>
            <a:lvl3pPr lvl="2" rtl="0" algn="l">
              <a:lnSpc>
                <a:spcPct val="90000"/>
              </a:lnSpc>
              <a:spcBef>
                <a:spcPts val="0"/>
              </a:spcBef>
              <a:spcAft>
                <a:spcPts val="0"/>
              </a:spcAft>
              <a:buSzPts val="3600"/>
              <a:buNone/>
              <a:defRPr sz="3600"/>
            </a:lvl3pPr>
            <a:lvl4pPr lvl="3" rtl="0" algn="l">
              <a:lnSpc>
                <a:spcPct val="90000"/>
              </a:lnSpc>
              <a:spcBef>
                <a:spcPts val="0"/>
              </a:spcBef>
              <a:spcAft>
                <a:spcPts val="0"/>
              </a:spcAft>
              <a:buSzPts val="3600"/>
              <a:buNone/>
              <a:defRPr sz="3600"/>
            </a:lvl4pPr>
            <a:lvl5pPr lvl="4" rtl="0" algn="l">
              <a:lnSpc>
                <a:spcPct val="90000"/>
              </a:lnSpc>
              <a:spcBef>
                <a:spcPts val="0"/>
              </a:spcBef>
              <a:spcAft>
                <a:spcPts val="0"/>
              </a:spcAft>
              <a:buSzPts val="3600"/>
              <a:buNone/>
              <a:defRPr sz="3600"/>
            </a:lvl5pPr>
            <a:lvl6pPr lvl="5" rtl="0" algn="l">
              <a:lnSpc>
                <a:spcPct val="90000"/>
              </a:lnSpc>
              <a:spcBef>
                <a:spcPts val="0"/>
              </a:spcBef>
              <a:spcAft>
                <a:spcPts val="0"/>
              </a:spcAft>
              <a:buSzPts val="3600"/>
              <a:buNone/>
              <a:defRPr sz="3600"/>
            </a:lvl6pPr>
            <a:lvl7pPr lvl="6" rtl="0" algn="l">
              <a:lnSpc>
                <a:spcPct val="90000"/>
              </a:lnSpc>
              <a:spcBef>
                <a:spcPts val="0"/>
              </a:spcBef>
              <a:spcAft>
                <a:spcPts val="0"/>
              </a:spcAft>
              <a:buSzPts val="3600"/>
              <a:buNone/>
              <a:defRPr sz="3600"/>
            </a:lvl7pPr>
            <a:lvl8pPr lvl="7" rtl="0" algn="l">
              <a:lnSpc>
                <a:spcPct val="90000"/>
              </a:lnSpc>
              <a:spcBef>
                <a:spcPts val="0"/>
              </a:spcBef>
              <a:spcAft>
                <a:spcPts val="0"/>
              </a:spcAft>
              <a:buSzPts val="3600"/>
              <a:buNone/>
              <a:defRPr sz="3600"/>
            </a:lvl8pPr>
            <a:lvl9pPr lvl="8" rtl="0" algn="l">
              <a:lnSpc>
                <a:spcPct val="90000"/>
              </a:lnSpc>
              <a:spcBef>
                <a:spcPts val="0"/>
              </a:spcBef>
              <a:spcAft>
                <a:spcPts val="0"/>
              </a:spcAft>
              <a:buSzPts val="3600"/>
              <a:buNone/>
              <a:defRPr sz="3600"/>
            </a:lvl9pPr>
          </a:lstStyle>
          <a:p/>
        </p:txBody>
      </p:sp>
      <p:sp>
        <p:nvSpPr>
          <p:cNvPr id="86" name="Google Shape;86;p5"/>
          <p:cNvSpPr txBox="1"/>
          <p:nvPr>
            <p:ph idx="1" type="subTitle"/>
          </p:nvPr>
        </p:nvSpPr>
        <p:spPr>
          <a:xfrm>
            <a:off x="2305150" y="3385436"/>
            <a:ext cx="5811000" cy="410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chemeClr val="dk1"/>
              </a:buClr>
              <a:buSzPts val="1600"/>
              <a:buNone/>
              <a:defRPr/>
            </a:lvl1pPr>
            <a:lvl2pPr lvl="1" rtl="0" algn="l">
              <a:lnSpc>
                <a:spcPct val="115000"/>
              </a:lnSpc>
              <a:spcBef>
                <a:spcPts val="800"/>
              </a:spcBef>
              <a:spcAft>
                <a:spcPts val="0"/>
              </a:spcAft>
              <a:buClr>
                <a:schemeClr val="dk1"/>
              </a:buClr>
              <a:buSzPts val="3000"/>
              <a:buNone/>
              <a:defRPr sz="3000"/>
            </a:lvl2pPr>
            <a:lvl3pPr lvl="2" rtl="0" algn="l">
              <a:lnSpc>
                <a:spcPct val="115000"/>
              </a:lnSpc>
              <a:spcBef>
                <a:spcPts val="800"/>
              </a:spcBef>
              <a:spcAft>
                <a:spcPts val="0"/>
              </a:spcAft>
              <a:buClr>
                <a:schemeClr val="dk1"/>
              </a:buClr>
              <a:buSzPts val="3000"/>
              <a:buNone/>
              <a:defRPr sz="3000"/>
            </a:lvl3pPr>
            <a:lvl4pPr lvl="3" rtl="0" algn="l">
              <a:lnSpc>
                <a:spcPct val="115000"/>
              </a:lnSpc>
              <a:spcBef>
                <a:spcPts val="800"/>
              </a:spcBef>
              <a:spcAft>
                <a:spcPts val="0"/>
              </a:spcAft>
              <a:buSzPts val="3000"/>
              <a:buNone/>
              <a:defRPr sz="3000"/>
            </a:lvl4pPr>
            <a:lvl5pPr lvl="4" rtl="0" algn="l">
              <a:lnSpc>
                <a:spcPct val="115000"/>
              </a:lnSpc>
              <a:spcBef>
                <a:spcPts val="800"/>
              </a:spcBef>
              <a:spcAft>
                <a:spcPts val="0"/>
              </a:spcAft>
              <a:buSzPts val="3000"/>
              <a:buNone/>
              <a:defRPr sz="3000"/>
            </a:lvl5pPr>
            <a:lvl6pPr lvl="5" rtl="0" algn="l">
              <a:lnSpc>
                <a:spcPct val="115000"/>
              </a:lnSpc>
              <a:spcBef>
                <a:spcPts val="800"/>
              </a:spcBef>
              <a:spcAft>
                <a:spcPts val="0"/>
              </a:spcAft>
              <a:buSzPts val="3000"/>
              <a:buNone/>
              <a:defRPr sz="3000"/>
            </a:lvl6pPr>
            <a:lvl7pPr lvl="6" rtl="0" algn="l">
              <a:lnSpc>
                <a:spcPct val="115000"/>
              </a:lnSpc>
              <a:spcBef>
                <a:spcPts val="800"/>
              </a:spcBef>
              <a:spcAft>
                <a:spcPts val="0"/>
              </a:spcAft>
              <a:buSzPts val="3000"/>
              <a:buNone/>
              <a:defRPr sz="3000"/>
            </a:lvl7pPr>
            <a:lvl8pPr lvl="7" rtl="0" algn="l">
              <a:lnSpc>
                <a:spcPct val="115000"/>
              </a:lnSpc>
              <a:spcBef>
                <a:spcPts val="800"/>
              </a:spcBef>
              <a:spcAft>
                <a:spcPts val="0"/>
              </a:spcAft>
              <a:buSzPts val="3000"/>
              <a:buNone/>
              <a:defRPr sz="3000"/>
            </a:lvl8pPr>
            <a:lvl9pPr lvl="8" rtl="0" algn="l">
              <a:lnSpc>
                <a:spcPct val="115000"/>
              </a:lnSpc>
              <a:spcBef>
                <a:spcPts val="800"/>
              </a:spcBef>
              <a:spcAft>
                <a:spcPts val="80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87" name="Shape 87"/>
        <p:cNvGrpSpPr/>
        <p:nvPr/>
      </p:nvGrpSpPr>
      <p:grpSpPr>
        <a:xfrm>
          <a:off x="0" y="0"/>
          <a:ext cx="0" cy="0"/>
          <a:chOff x="0" y="0"/>
          <a:chExt cx="0" cy="0"/>
        </a:xfrm>
      </p:grpSpPr>
      <p:sp>
        <p:nvSpPr>
          <p:cNvPr id="88" name="Google Shape;88;p6"/>
          <p:cNvSpPr/>
          <p:nvPr/>
        </p:nvSpPr>
        <p:spPr>
          <a:xfrm>
            <a:off x="2500800" y="285475"/>
            <a:ext cx="4142388" cy="457254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9" name="Google Shape;89;p6"/>
          <p:cNvSpPr/>
          <p:nvPr/>
        </p:nvSpPr>
        <p:spPr>
          <a:xfrm>
            <a:off x="4239143" y="104898"/>
            <a:ext cx="665704" cy="73488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0" name="Google Shape;90;p6"/>
          <p:cNvSpPr txBox="1"/>
          <p:nvPr>
            <p:ph idx="1" type="body"/>
          </p:nvPr>
        </p:nvSpPr>
        <p:spPr>
          <a:xfrm>
            <a:off x="2753950" y="839775"/>
            <a:ext cx="3636000" cy="3636300"/>
          </a:xfrm>
          <a:prstGeom prst="rect">
            <a:avLst/>
          </a:prstGeom>
          <a:noFill/>
          <a:ln>
            <a:noFill/>
          </a:ln>
        </p:spPr>
        <p:txBody>
          <a:bodyPr anchorCtr="0" anchor="ctr" bIns="0" lIns="0" spcFirstLastPara="1" rIns="0" wrap="square" tIns="0">
            <a:noAutofit/>
          </a:bodyPr>
          <a:lstStyle>
            <a:lvl1pPr indent="-330200" lvl="0" marL="457200" rtl="0" algn="ctr">
              <a:lnSpc>
                <a:spcPct val="115000"/>
              </a:lnSpc>
              <a:spcBef>
                <a:spcPts val="0"/>
              </a:spcBef>
              <a:spcAft>
                <a:spcPts val="0"/>
              </a:spcAft>
              <a:buClr>
                <a:schemeClr val="lt1"/>
              </a:buClr>
              <a:buSzPts val="1600"/>
              <a:buChar char="⬢"/>
              <a:defRPr i="1">
                <a:solidFill>
                  <a:schemeClr val="lt1"/>
                </a:solidFill>
              </a:defRPr>
            </a:lvl1pPr>
            <a:lvl2pPr indent="-330200" lvl="1" marL="914400" rtl="0" algn="ctr">
              <a:lnSpc>
                <a:spcPct val="115000"/>
              </a:lnSpc>
              <a:spcBef>
                <a:spcPts val="800"/>
              </a:spcBef>
              <a:spcAft>
                <a:spcPts val="0"/>
              </a:spcAft>
              <a:buClr>
                <a:schemeClr val="lt1"/>
              </a:buClr>
              <a:buSzPts val="1600"/>
              <a:buChar char="⬡"/>
              <a:defRPr i="1">
                <a:solidFill>
                  <a:schemeClr val="lt1"/>
                </a:solidFill>
              </a:defRPr>
            </a:lvl2pPr>
            <a:lvl3pPr indent="-330200" lvl="2" marL="1371600" rtl="0" algn="ctr">
              <a:lnSpc>
                <a:spcPct val="115000"/>
              </a:lnSpc>
              <a:spcBef>
                <a:spcPts val="800"/>
              </a:spcBef>
              <a:spcAft>
                <a:spcPts val="0"/>
              </a:spcAft>
              <a:buClr>
                <a:schemeClr val="lt1"/>
              </a:buClr>
              <a:buSzPts val="1600"/>
              <a:buChar char="⬡"/>
              <a:defRPr i="1">
                <a:solidFill>
                  <a:schemeClr val="lt1"/>
                </a:solidFill>
              </a:defRPr>
            </a:lvl3pPr>
            <a:lvl4pPr indent="-381000" lvl="3" marL="1828800" rtl="0" algn="ctr">
              <a:lnSpc>
                <a:spcPct val="115000"/>
              </a:lnSpc>
              <a:spcBef>
                <a:spcPts val="800"/>
              </a:spcBef>
              <a:spcAft>
                <a:spcPts val="0"/>
              </a:spcAft>
              <a:buClr>
                <a:schemeClr val="lt1"/>
              </a:buClr>
              <a:buSzPts val="2400"/>
              <a:buChar char="●"/>
              <a:defRPr i="1">
                <a:solidFill>
                  <a:schemeClr val="lt1"/>
                </a:solidFill>
              </a:defRPr>
            </a:lvl4pPr>
            <a:lvl5pPr indent="-381000" lvl="4" marL="2286000" rtl="0" algn="ctr">
              <a:lnSpc>
                <a:spcPct val="115000"/>
              </a:lnSpc>
              <a:spcBef>
                <a:spcPts val="800"/>
              </a:spcBef>
              <a:spcAft>
                <a:spcPts val="0"/>
              </a:spcAft>
              <a:buClr>
                <a:schemeClr val="lt1"/>
              </a:buClr>
              <a:buSzPts val="2400"/>
              <a:buChar char="○"/>
              <a:defRPr i="1">
                <a:solidFill>
                  <a:schemeClr val="lt1"/>
                </a:solidFill>
              </a:defRPr>
            </a:lvl5pPr>
            <a:lvl6pPr indent="-381000" lvl="5" marL="2743200" rtl="0" algn="ctr">
              <a:lnSpc>
                <a:spcPct val="115000"/>
              </a:lnSpc>
              <a:spcBef>
                <a:spcPts val="800"/>
              </a:spcBef>
              <a:spcAft>
                <a:spcPts val="0"/>
              </a:spcAft>
              <a:buClr>
                <a:schemeClr val="lt1"/>
              </a:buClr>
              <a:buSzPts val="2400"/>
              <a:buChar char="■"/>
              <a:defRPr i="1">
                <a:solidFill>
                  <a:schemeClr val="lt1"/>
                </a:solidFill>
              </a:defRPr>
            </a:lvl6pPr>
            <a:lvl7pPr indent="-381000" lvl="6" marL="3200400" rtl="0" algn="ctr">
              <a:lnSpc>
                <a:spcPct val="115000"/>
              </a:lnSpc>
              <a:spcBef>
                <a:spcPts val="800"/>
              </a:spcBef>
              <a:spcAft>
                <a:spcPts val="0"/>
              </a:spcAft>
              <a:buClr>
                <a:schemeClr val="lt1"/>
              </a:buClr>
              <a:buSzPts val="2400"/>
              <a:buChar char="●"/>
              <a:defRPr i="1">
                <a:solidFill>
                  <a:schemeClr val="lt1"/>
                </a:solidFill>
              </a:defRPr>
            </a:lvl7pPr>
            <a:lvl8pPr indent="-381000" lvl="7" marL="3657600" rtl="0" algn="ctr">
              <a:lnSpc>
                <a:spcPct val="115000"/>
              </a:lnSpc>
              <a:spcBef>
                <a:spcPts val="800"/>
              </a:spcBef>
              <a:spcAft>
                <a:spcPts val="0"/>
              </a:spcAft>
              <a:buClr>
                <a:schemeClr val="lt1"/>
              </a:buClr>
              <a:buSzPts val="2400"/>
              <a:buChar char="○"/>
              <a:defRPr i="1">
                <a:solidFill>
                  <a:schemeClr val="lt1"/>
                </a:solidFill>
              </a:defRPr>
            </a:lvl8pPr>
            <a:lvl9pPr indent="-381000" lvl="8" marL="4114800" rtl="0" algn="ctr">
              <a:lnSpc>
                <a:spcPct val="115000"/>
              </a:lnSpc>
              <a:spcBef>
                <a:spcPts val="800"/>
              </a:spcBef>
              <a:spcAft>
                <a:spcPts val="800"/>
              </a:spcAft>
              <a:buClr>
                <a:schemeClr val="lt1"/>
              </a:buClr>
              <a:buSzPts val="2400"/>
              <a:buChar char="■"/>
              <a:defRPr i="1">
                <a:solidFill>
                  <a:schemeClr val="lt1"/>
                </a:solidFill>
              </a:defRPr>
            </a:lvl9pPr>
          </a:lstStyle>
          <a:p/>
        </p:txBody>
      </p:sp>
      <p:sp>
        <p:nvSpPr>
          <p:cNvPr id="91" name="Google Shape;91;p6"/>
          <p:cNvSpPr txBox="1"/>
          <p:nvPr/>
        </p:nvSpPr>
        <p:spPr>
          <a:xfrm>
            <a:off x="3593400" y="38419"/>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0" i="0" lang="en-GB" sz="9600" u="none" cap="none" strike="noStrike">
                <a:solidFill>
                  <a:schemeClr val="accent1"/>
                </a:solidFill>
                <a:latin typeface="Catamaran"/>
                <a:ea typeface="Catamaran"/>
                <a:cs typeface="Catamaran"/>
                <a:sym typeface="Catamaran"/>
              </a:rPr>
              <a:t>“</a:t>
            </a:r>
            <a:endParaRPr b="0" i="0" sz="9600" u="none" cap="none" strike="noStrike">
              <a:solidFill>
                <a:schemeClr val="accent1"/>
              </a:solidFill>
              <a:latin typeface="Catamaran"/>
              <a:ea typeface="Catamaran"/>
              <a:cs typeface="Catamaran"/>
              <a:sym typeface="Catamaran"/>
            </a:endParaRPr>
          </a:p>
        </p:txBody>
      </p:sp>
      <p:sp>
        <p:nvSpPr>
          <p:cNvPr id="92" name="Google Shape;92;p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6"/>
          <p:cNvSpPr/>
          <p:nvPr/>
        </p:nvSpPr>
        <p:spPr>
          <a:xfrm rot="10800000">
            <a:off x="69145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4" name="Google Shape;94;p6"/>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5" name="Google Shape;95;p6"/>
          <p:cNvSpPr/>
          <p:nvPr/>
        </p:nvSpPr>
        <p:spPr>
          <a:xfrm>
            <a:off x="160965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6" name="Google Shape;96;p6"/>
          <p:cNvSpPr/>
          <p:nvPr/>
        </p:nvSpPr>
        <p:spPr>
          <a:xfrm>
            <a:off x="75911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7" name="Google Shape;97;p6"/>
          <p:cNvSpPr/>
          <p:nvPr/>
        </p:nvSpPr>
        <p:spPr>
          <a:xfrm>
            <a:off x="875251" y="3108746"/>
            <a:ext cx="1238537" cy="1367251"/>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8" name="Google Shape;98;p6"/>
          <p:cNvSpPr/>
          <p:nvPr/>
        </p:nvSpPr>
        <p:spPr>
          <a:xfrm>
            <a:off x="6750099" y="2565690"/>
            <a:ext cx="1670713" cy="184417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9" name="Google Shape;99;p6"/>
          <p:cNvSpPr/>
          <p:nvPr/>
        </p:nvSpPr>
        <p:spPr>
          <a:xfrm>
            <a:off x="8078502" y="1646297"/>
            <a:ext cx="1238537" cy="136719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0" name="Google Shape;100;p6"/>
          <p:cNvSpPr/>
          <p:nvPr/>
        </p:nvSpPr>
        <p:spPr>
          <a:xfrm>
            <a:off x="-27622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1" name="Google Shape;101;p6"/>
          <p:cNvSpPr/>
          <p:nvPr/>
        </p:nvSpPr>
        <p:spPr>
          <a:xfrm>
            <a:off x="6750100" y="993931"/>
            <a:ext cx="874503" cy="965303"/>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2" name="Google Shape;102;p6"/>
          <p:cNvSpPr/>
          <p:nvPr/>
        </p:nvSpPr>
        <p:spPr>
          <a:xfrm>
            <a:off x="-211075" y="4039231"/>
            <a:ext cx="874503" cy="965303"/>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3" name="Shape 103"/>
        <p:cNvGrpSpPr/>
        <p:nvPr/>
      </p:nvGrpSpPr>
      <p:grpSpPr>
        <a:xfrm>
          <a:off x="0" y="0"/>
          <a:ext cx="0" cy="0"/>
          <a:chOff x="0" y="0"/>
          <a:chExt cx="0" cy="0"/>
        </a:xfrm>
      </p:grpSpPr>
      <p:sp>
        <p:nvSpPr>
          <p:cNvPr id="104" name="Google Shape;104;p7"/>
          <p:cNvSpPr/>
          <p:nvPr/>
        </p:nvSpPr>
        <p:spPr>
          <a:xfrm>
            <a:off x="-38092" y="14720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05" name="Google Shape;105;p7"/>
          <p:cNvGrpSpPr/>
          <p:nvPr/>
        </p:nvGrpSpPr>
        <p:grpSpPr>
          <a:xfrm>
            <a:off x="6320991" y="-7"/>
            <a:ext cx="3630819" cy="5143498"/>
            <a:chOff x="6320991" y="-7"/>
            <a:chExt cx="3630819" cy="5143498"/>
          </a:xfrm>
        </p:grpSpPr>
        <p:sp>
          <p:nvSpPr>
            <p:cNvPr id="106" name="Google Shape;106;p7"/>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7" name="Google Shape;107;p7"/>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8" name="Google Shape;108;p7"/>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9" name="Google Shape;109;p7"/>
            <p:cNvSpPr/>
            <p:nvPr/>
          </p:nvSpPr>
          <p:spPr>
            <a:xfrm rot="10800000">
              <a:off x="7806422" y="31"/>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0" name="Google Shape;110;p7"/>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1" name="Google Shape;111;p7"/>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2" name="Google Shape;112;p7"/>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3" name="Google Shape;113;p7"/>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4" name="Google Shape;114;p7"/>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5" name="Google Shape;115;p7"/>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6" name="Google Shape;116;p7"/>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17" name="Google Shape;117;p7"/>
          <p:cNvSpPr txBox="1"/>
          <p:nvPr>
            <p:ph type="title"/>
          </p:nvPr>
        </p:nvSpPr>
        <p:spPr>
          <a:xfrm>
            <a:off x="779100" y="293450"/>
            <a:ext cx="6010500" cy="39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118" name="Google Shape;118;p7"/>
          <p:cNvSpPr txBox="1"/>
          <p:nvPr>
            <p:ph idx="1" type="body"/>
          </p:nvPr>
        </p:nvSpPr>
        <p:spPr>
          <a:xfrm>
            <a:off x="779125" y="986325"/>
            <a:ext cx="6010500" cy="38859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800"/>
              </a:spcBef>
              <a:spcAft>
                <a:spcPts val="0"/>
              </a:spcAft>
              <a:buSzPts val="1600"/>
              <a:buChar char="⬡"/>
              <a:defRPr/>
            </a:lvl2pPr>
            <a:lvl3pPr indent="-330200" lvl="2" marL="1371600" rtl="0" algn="l">
              <a:lnSpc>
                <a:spcPct val="115000"/>
              </a:lnSpc>
              <a:spcBef>
                <a:spcPts val="800"/>
              </a:spcBef>
              <a:spcAft>
                <a:spcPts val="0"/>
              </a:spcAft>
              <a:buSzPts val="1600"/>
              <a:buChar char="⬡"/>
              <a:defRPr/>
            </a:lvl3pPr>
            <a:lvl4pPr indent="-381000" lvl="3" marL="1828800" rtl="0" algn="l">
              <a:lnSpc>
                <a:spcPct val="115000"/>
              </a:lnSpc>
              <a:spcBef>
                <a:spcPts val="800"/>
              </a:spcBef>
              <a:spcAft>
                <a:spcPts val="0"/>
              </a:spcAft>
              <a:buSzPts val="2400"/>
              <a:buChar char="●"/>
              <a:defRPr/>
            </a:lvl4pPr>
            <a:lvl5pPr indent="-381000" lvl="4" marL="2286000" rtl="0" algn="l">
              <a:lnSpc>
                <a:spcPct val="115000"/>
              </a:lnSpc>
              <a:spcBef>
                <a:spcPts val="80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800"/>
              </a:spcAft>
              <a:buSzPts val="2400"/>
              <a:buChar char="■"/>
              <a:defRPr/>
            </a:lvl9pPr>
          </a:lstStyle>
          <a:p/>
        </p:txBody>
      </p:sp>
      <p:sp>
        <p:nvSpPr>
          <p:cNvPr id="119" name="Google Shape;119;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lor background">
  <p:cSld name="BLANK_1">
    <p:bg>
      <p:bgPr>
        <a:solidFill>
          <a:schemeClr val="accent1"/>
        </a:solidFill>
      </p:bgPr>
    </p:bg>
    <p:spTree>
      <p:nvGrpSpPr>
        <p:cNvPr id="120" name="Shape 120"/>
        <p:cNvGrpSpPr/>
        <p:nvPr/>
      </p:nvGrpSpPr>
      <p:grpSpPr>
        <a:xfrm>
          <a:off x="0" y="0"/>
          <a:ext cx="0" cy="0"/>
          <a:chOff x="0" y="0"/>
          <a:chExt cx="0" cy="0"/>
        </a:xfrm>
      </p:grpSpPr>
      <p:sp>
        <p:nvSpPr>
          <p:cNvPr id="121" name="Google Shape;121;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grpSp>
        <p:nvGrpSpPr>
          <p:cNvPr id="122" name="Google Shape;122;p8"/>
          <p:cNvGrpSpPr/>
          <p:nvPr/>
        </p:nvGrpSpPr>
        <p:grpSpPr>
          <a:xfrm>
            <a:off x="-981075" y="-78100"/>
            <a:ext cx="11516344" cy="5221552"/>
            <a:chOff x="-981075" y="-78100"/>
            <a:chExt cx="11516344" cy="5221552"/>
          </a:xfrm>
        </p:grpSpPr>
        <p:sp>
          <p:nvSpPr>
            <p:cNvPr id="123" name="Google Shape;123;p8"/>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4" name="Google Shape;124;p8"/>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5" name="Google Shape;125;p8"/>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6" name="Google Shape;126;p8"/>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7" name="Google Shape;127;p8"/>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8" name="Google Shape;128;p8"/>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9" name="Google Shape;129;p8"/>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0" name="Google Shape;130;p8"/>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1" name="Google Shape;131;p8"/>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2" name="Google Shape;132;p8"/>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3" name="Google Shape;133;p8"/>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4" name="Google Shape;134;p8"/>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5" name="Google Shape;135;p8"/>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98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6" name="Google Shape;136;p8"/>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7" name="Google Shape;137;p8"/>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8" name="Google Shape;138;p8"/>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9" name="Google Shape;139;p8"/>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0" name="Google Shape;140;p8"/>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1" name="Google Shape;141;p8"/>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2" name="Shape 142"/>
        <p:cNvGrpSpPr/>
        <p:nvPr/>
      </p:nvGrpSpPr>
      <p:grpSpPr>
        <a:xfrm>
          <a:off x="0" y="0"/>
          <a:ext cx="0" cy="0"/>
          <a:chOff x="0" y="0"/>
          <a:chExt cx="0" cy="0"/>
        </a:xfrm>
      </p:grpSpPr>
      <p:sp>
        <p:nvSpPr>
          <p:cNvPr id="143" name="Google Shape;143;p9"/>
          <p:cNvSpPr/>
          <p:nvPr/>
        </p:nvSpPr>
        <p:spPr>
          <a:xfrm>
            <a:off x="-67742" y="6680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44" name="Google Shape;144;p9"/>
          <p:cNvGrpSpPr/>
          <p:nvPr/>
        </p:nvGrpSpPr>
        <p:grpSpPr>
          <a:xfrm>
            <a:off x="6320991" y="-7"/>
            <a:ext cx="3630819" cy="5143498"/>
            <a:chOff x="6320991" y="-7"/>
            <a:chExt cx="3630819" cy="5143498"/>
          </a:xfrm>
        </p:grpSpPr>
        <p:sp>
          <p:nvSpPr>
            <p:cNvPr id="145" name="Google Shape;145;p9"/>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6" name="Google Shape;146;p9"/>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7" name="Google Shape;147;p9"/>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8" name="Google Shape;148;p9"/>
            <p:cNvSpPr/>
            <p:nvPr/>
          </p:nvSpPr>
          <p:spPr>
            <a:xfrm rot="10800000">
              <a:off x="7806422" y="31"/>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9" name="Google Shape;149;p9"/>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0" name="Google Shape;150;p9"/>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1" name="Google Shape;151;p9"/>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2" name="Google Shape;152;p9"/>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3" name="Google Shape;153;p9"/>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4" name="Google Shape;154;p9"/>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5" name="Google Shape;155;p9"/>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56" name="Google Shape;156;p9"/>
          <p:cNvSpPr txBox="1"/>
          <p:nvPr>
            <p:ph type="title"/>
          </p:nvPr>
        </p:nvSpPr>
        <p:spPr>
          <a:xfrm>
            <a:off x="697525" y="213050"/>
            <a:ext cx="6677100" cy="39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157" name="Google Shape;157;p9"/>
          <p:cNvSpPr txBox="1"/>
          <p:nvPr>
            <p:ph idx="1" type="body"/>
          </p:nvPr>
        </p:nvSpPr>
        <p:spPr>
          <a:xfrm>
            <a:off x="452800" y="885575"/>
            <a:ext cx="2110500" cy="3979200"/>
          </a:xfrm>
          <a:prstGeom prst="rect">
            <a:avLst/>
          </a:prstGeom>
          <a:noFill/>
          <a:ln>
            <a:noFill/>
          </a:ln>
        </p:spPr>
        <p:txBody>
          <a:bodyPr anchorCtr="0" anchor="t" bIns="0" lIns="0" spcFirstLastPara="1" rIns="0" wrap="square" tIns="0">
            <a:noAutofit/>
          </a:bodyPr>
          <a:lstStyle>
            <a:lvl1pPr indent="-317500" lvl="0" marL="457200" rtl="0" algn="l">
              <a:lnSpc>
                <a:spcPct val="115000"/>
              </a:lnSpc>
              <a:spcBef>
                <a:spcPts val="0"/>
              </a:spcBef>
              <a:spcAft>
                <a:spcPts val="0"/>
              </a:spcAft>
              <a:buSzPts val="1400"/>
              <a:buChar char="⬢"/>
              <a:defRPr sz="1800"/>
            </a:lvl1pPr>
            <a:lvl2pPr indent="-317500" lvl="1" marL="914400" rtl="0" algn="l">
              <a:lnSpc>
                <a:spcPct val="115000"/>
              </a:lnSpc>
              <a:spcBef>
                <a:spcPts val="800"/>
              </a:spcBef>
              <a:spcAft>
                <a:spcPts val="0"/>
              </a:spcAft>
              <a:buSzPts val="1400"/>
              <a:buChar char="⬡"/>
              <a:defRPr sz="1800"/>
            </a:lvl2pPr>
            <a:lvl3pPr indent="-317500" lvl="2" marL="1371600" rtl="0" algn="l">
              <a:lnSpc>
                <a:spcPct val="115000"/>
              </a:lnSpc>
              <a:spcBef>
                <a:spcPts val="800"/>
              </a:spcBef>
              <a:spcAft>
                <a:spcPts val="0"/>
              </a:spcAft>
              <a:buSzPts val="14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158" name="Google Shape;158;p9"/>
          <p:cNvSpPr txBox="1"/>
          <p:nvPr>
            <p:ph idx="2" type="body"/>
          </p:nvPr>
        </p:nvSpPr>
        <p:spPr>
          <a:xfrm>
            <a:off x="2785265" y="885575"/>
            <a:ext cx="2110500" cy="3979200"/>
          </a:xfrm>
          <a:prstGeom prst="rect">
            <a:avLst/>
          </a:prstGeom>
          <a:noFill/>
          <a:ln>
            <a:noFill/>
          </a:ln>
        </p:spPr>
        <p:txBody>
          <a:bodyPr anchorCtr="0" anchor="t" bIns="0" lIns="0" spcFirstLastPara="1" rIns="0" wrap="square" tIns="0">
            <a:noAutofit/>
          </a:bodyPr>
          <a:lstStyle>
            <a:lvl1pPr indent="-317500" lvl="0" marL="457200" rtl="0" algn="l">
              <a:lnSpc>
                <a:spcPct val="115000"/>
              </a:lnSpc>
              <a:spcBef>
                <a:spcPts val="0"/>
              </a:spcBef>
              <a:spcAft>
                <a:spcPts val="0"/>
              </a:spcAft>
              <a:buSzPts val="1400"/>
              <a:buChar char="⬢"/>
              <a:defRPr sz="1800"/>
            </a:lvl1pPr>
            <a:lvl2pPr indent="-317500" lvl="1" marL="914400" rtl="0" algn="l">
              <a:lnSpc>
                <a:spcPct val="115000"/>
              </a:lnSpc>
              <a:spcBef>
                <a:spcPts val="800"/>
              </a:spcBef>
              <a:spcAft>
                <a:spcPts val="0"/>
              </a:spcAft>
              <a:buSzPts val="1400"/>
              <a:buChar char="⬡"/>
              <a:defRPr sz="1800"/>
            </a:lvl2pPr>
            <a:lvl3pPr indent="-317500" lvl="2" marL="1371600" rtl="0" algn="l">
              <a:lnSpc>
                <a:spcPct val="115000"/>
              </a:lnSpc>
              <a:spcBef>
                <a:spcPts val="800"/>
              </a:spcBef>
              <a:spcAft>
                <a:spcPts val="0"/>
              </a:spcAft>
              <a:buSzPts val="14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159" name="Google Shape;159;p9"/>
          <p:cNvSpPr txBox="1"/>
          <p:nvPr>
            <p:ph idx="3" type="body"/>
          </p:nvPr>
        </p:nvSpPr>
        <p:spPr>
          <a:xfrm>
            <a:off x="5117729" y="885575"/>
            <a:ext cx="2110500" cy="3979200"/>
          </a:xfrm>
          <a:prstGeom prst="rect">
            <a:avLst/>
          </a:prstGeom>
          <a:noFill/>
          <a:ln>
            <a:noFill/>
          </a:ln>
        </p:spPr>
        <p:txBody>
          <a:bodyPr anchorCtr="0" anchor="t" bIns="0" lIns="0" spcFirstLastPara="1" rIns="0" wrap="square" tIns="0">
            <a:noAutofit/>
          </a:bodyPr>
          <a:lstStyle>
            <a:lvl1pPr indent="-317500" lvl="0" marL="457200" rtl="0" algn="l">
              <a:lnSpc>
                <a:spcPct val="115000"/>
              </a:lnSpc>
              <a:spcBef>
                <a:spcPts val="0"/>
              </a:spcBef>
              <a:spcAft>
                <a:spcPts val="0"/>
              </a:spcAft>
              <a:buSzPts val="1400"/>
              <a:buChar char="⬢"/>
              <a:defRPr sz="1800"/>
            </a:lvl1pPr>
            <a:lvl2pPr indent="-317500" lvl="1" marL="914400" rtl="0" algn="l">
              <a:lnSpc>
                <a:spcPct val="115000"/>
              </a:lnSpc>
              <a:spcBef>
                <a:spcPts val="800"/>
              </a:spcBef>
              <a:spcAft>
                <a:spcPts val="0"/>
              </a:spcAft>
              <a:buSzPts val="1400"/>
              <a:buChar char="⬡"/>
              <a:defRPr sz="1800"/>
            </a:lvl2pPr>
            <a:lvl3pPr indent="-317500" lvl="2" marL="1371600" rtl="0" algn="l">
              <a:lnSpc>
                <a:spcPct val="115000"/>
              </a:lnSpc>
              <a:spcBef>
                <a:spcPts val="800"/>
              </a:spcBef>
              <a:spcAft>
                <a:spcPts val="0"/>
              </a:spcAft>
              <a:buSzPts val="14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160" name="Google Shape;160;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10"/>
          <p:cNvSpPr/>
          <p:nvPr/>
        </p:nvSpPr>
        <p:spPr>
          <a:xfrm>
            <a:off x="-60342" y="126127"/>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4217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63" name="Google Shape;163;p10"/>
          <p:cNvGrpSpPr/>
          <p:nvPr/>
        </p:nvGrpSpPr>
        <p:grpSpPr>
          <a:xfrm>
            <a:off x="6320991" y="-7"/>
            <a:ext cx="3630819" cy="5143498"/>
            <a:chOff x="6320991" y="-7"/>
            <a:chExt cx="3630819" cy="5143498"/>
          </a:xfrm>
        </p:grpSpPr>
        <p:sp>
          <p:nvSpPr>
            <p:cNvPr id="164" name="Google Shape;164;p10"/>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5" name="Google Shape;165;p10"/>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6" name="Google Shape;166;p10"/>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7" name="Google Shape;167;p10"/>
            <p:cNvSpPr/>
            <p:nvPr/>
          </p:nvSpPr>
          <p:spPr>
            <a:xfrm rot="10800000">
              <a:off x="7806422" y="31"/>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8" name="Google Shape;168;p10"/>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9" name="Google Shape;169;p10"/>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0" name="Google Shape;170;p10"/>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1" name="Google Shape;171;p10"/>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2" name="Google Shape;172;p10"/>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3" name="Google Shape;173;p10"/>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4" name="Google Shape;174;p10"/>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75" name="Google Shape;175;p10"/>
          <p:cNvSpPr txBox="1"/>
          <p:nvPr>
            <p:ph type="title"/>
          </p:nvPr>
        </p:nvSpPr>
        <p:spPr>
          <a:xfrm>
            <a:off x="764275" y="272375"/>
            <a:ext cx="6010500" cy="39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176" name="Google Shape;176;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836000"/>
            <a:ext cx="6010500" cy="3963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rgbClr val="442179"/>
              </a:buClr>
              <a:buSzPts val="3200"/>
              <a:buFont typeface="Catamaran"/>
              <a:buNone/>
              <a:defRPr b="1" i="0" sz="3200" u="none" cap="none" strike="noStrike">
                <a:solidFill>
                  <a:srgbClr val="442179"/>
                </a:solidFill>
                <a:latin typeface="Catamaran"/>
                <a:ea typeface="Catamaran"/>
                <a:cs typeface="Catamaran"/>
                <a:sym typeface="Catamaran"/>
              </a:defRPr>
            </a:lvl1pPr>
            <a:lvl2pPr lvl="1"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2pPr>
            <a:lvl3pPr lvl="2"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3pPr>
            <a:lvl4pPr lvl="3"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4pPr>
            <a:lvl5pPr lvl="4"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5pPr>
            <a:lvl6pPr lvl="5"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6pPr>
            <a:lvl7pPr lvl="6"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7pPr>
            <a:lvl8pPr lvl="7"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8pPr>
            <a:lvl9pPr lvl="8"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9pPr>
          </a:lstStyle>
          <a:p/>
        </p:txBody>
      </p:sp>
      <p:sp>
        <p:nvSpPr>
          <p:cNvPr id="7" name="Google Shape;7;p1"/>
          <p:cNvSpPr txBox="1"/>
          <p:nvPr>
            <p:ph idx="1" type="body"/>
          </p:nvPr>
        </p:nvSpPr>
        <p:spPr>
          <a:xfrm>
            <a:off x="779100" y="1503550"/>
            <a:ext cx="6010500" cy="28842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accent5"/>
              </a:buClr>
              <a:buSzPts val="1600"/>
              <a:buFont typeface="Catamaran Thin"/>
              <a:buChar char="⬢"/>
              <a:defRPr b="0" i="0" sz="2400" u="none" cap="none" strike="noStrike">
                <a:solidFill>
                  <a:schemeClr val="dk1"/>
                </a:solidFill>
                <a:latin typeface="Catamaran Thin"/>
                <a:ea typeface="Catamaran Thin"/>
                <a:cs typeface="Catamaran Thin"/>
                <a:sym typeface="Catamaran Thin"/>
              </a:defRPr>
            </a:lvl1pPr>
            <a:lvl2pPr indent="-330200" lvl="1" marL="914400" marR="0" rtl="0" algn="l">
              <a:lnSpc>
                <a:spcPct val="115000"/>
              </a:lnSpc>
              <a:spcBef>
                <a:spcPts val="800"/>
              </a:spcBef>
              <a:spcAft>
                <a:spcPts val="0"/>
              </a:spcAft>
              <a:buClr>
                <a:schemeClr val="accent5"/>
              </a:buClr>
              <a:buSzPts val="1600"/>
              <a:buFont typeface="Catamaran Thin"/>
              <a:buChar char="⬡"/>
              <a:defRPr b="0" i="0" sz="2400" u="none" cap="none" strike="noStrike">
                <a:solidFill>
                  <a:schemeClr val="dk1"/>
                </a:solidFill>
                <a:latin typeface="Catamaran Thin"/>
                <a:ea typeface="Catamaran Thin"/>
                <a:cs typeface="Catamaran Thin"/>
                <a:sym typeface="Catamaran Thin"/>
              </a:defRPr>
            </a:lvl2pPr>
            <a:lvl3pPr indent="-330200" lvl="2" marL="1371600" marR="0" rtl="0" algn="l">
              <a:lnSpc>
                <a:spcPct val="115000"/>
              </a:lnSpc>
              <a:spcBef>
                <a:spcPts val="800"/>
              </a:spcBef>
              <a:spcAft>
                <a:spcPts val="0"/>
              </a:spcAft>
              <a:buClr>
                <a:schemeClr val="dk2"/>
              </a:buClr>
              <a:buSzPts val="1600"/>
              <a:buFont typeface="Catamaran Thin"/>
              <a:buChar char="⬡"/>
              <a:defRPr b="0" i="0" sz="2400" u="none" cap="none" strike="noStrike">
                <a:solidFill>
                  <a:schemeClr val="dk1"/>
                </a:solidFill>
                <a:latin typeface="Catamaran Thin"/>
                <a:ea typeface="Catamaran Thin"/>
                <a:cs typeface="Catamaran Thin"/>
                <a:sym typeface="Catamaran Thin"/>
              </a:defRPr>
            </a:lvl3pPr>
            <a:lvl4pPr indent="-381000" lvl="3" marL="18288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4pPr>
            <a:lvl5pPr indent="-381000" lvl="4" marL="22860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5pPr>
            <a:lvl6pPr indent="-381000" lvl="5" marL="27432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6pPr>
            <a:lvl7pPr indent="-381000" lvl="6" marL="32004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7pPr>
            <a:lvl8pPr indent="-381000" lvl="7" marL="36576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8pPr>
            <a:lvl9pPr indent="-381000" lvl="8" marL="4114800" marR="0" rtl="0" algn="l">
              <a:lnSpc>
                <a:spcPct val="115000"/>
              </a:lnSpc>
              <a:spcBef>
                <a:spcPts val="800"/>
              </a:spcBef>
              <a:spcAft>
                <a:spcPts val="80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drive.google.com/file/d/1yA0Bo-zuELgIq1zW8sxx_h6rMueSVrDi/view"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43.png"/><Relationship Id="rId5"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4.jp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61.jp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5.jp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0.png"/><Relationship Id="rId4" Type="http://schemas.openxmlformats.org/officeDocument/2006/relationships/image" Target="../media/image43.png"/><Relationship Id="rId5"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p:nvPr/>
        </p:nvSpPr>
        <p:spPr>
          <a:xfrm flipH="1" rot="5400000">
            <a:off x="-764012" y="763988"/>
            <a:ext cx="5158600" cy="3630575"/>
          </a:xfrm>
          <a:prstGeom prst="flowChartManualInput">
            <a:avLst/>
          </a:prstGeom>
          <a:solidFill>
            <a:srgbClr val="442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txBox="1"/>
          <p:nvPr>
            <p:ph type="ctrTitle"/>
          </p:nvPr>
        </p:nvSpPr>
        <p:spPr>
          <a:xfrm>
            <a:off x="3368750" y="1058375"/>
            <a:ext cx="58302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sz="4400">
                <a:latin typeface="Fira Sans Extra Condensed"/>
                <a:ea typeface="Fira Sans Extra Condensed"/>
                <a:cs typeface="Fira Sans Extra Condensed"/>
                <a:sym typeface="Fira Sans Extra Condensed"/>
              </a:rPr>
              <a:t>Analytics Applications for Smart Living</a:t>
            </a:r>
            <a:endParaRPr sz="2400">
              <a:solidFill>
                <a:srgbClr val="000000"/>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4400"/>
          </a:p>
        </p:txBody>
      </p:sp>
      <p:sp>
        <p:nvSpPr>
          <p:cNvPr id="221" name="Google Shape;221;p16"/>
          <p:cNvSpPr txBox="1"/>
          <p:nvPr>
            <p:ph idx="1" type="subTitle"/>
          </p:nvPr>
        </p:nvSpPr>
        <p:spPr>
          <a:xfrm>
            <a:off x="4226100" y="3354838"/>
            <a:ext cx="3749100" cy="79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Project Presentation</a:t>
            </a:r>
            <a:endParaRPr/>
          </a:p>
          <a:p>
            <a:pPr indent="0" lvl="0" marL="0" rtl="0" algn="ctr">
              <a:spcBef>
                <a:spcPts val="0"/>
              </a:spcBef>
              <a:spcAft>
                <a:spcPts val="0"/>
              </a:spcAft>
              <a:buNone/>
            </a:pPr>
            <a:r>
              <a:rPr lang="en-GB" sz="1500"/>
              <a:t>Team Accelerate</a:t>
            </a:r>
            <a:endParaRPr sz="1500"/>
          </a:p>
        </p:txBody>
      </p:sp>
      <p:sp>
        <p:nvSpPr>
          <p:cNvPr id="222" name="Google Shape;222;p1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sz="1300">
                <a:solidFill>
                  <a:schemeClr val="accent1"/>
                </a:solidFill>
                <a:latin typeface="Catamaran"/>
                <a:ea typeface="Catamaran"/>
                <a:cs typeface="Catamaran"/>
                <a:sym typeface="Catamaran"/>
              </a:rPr>
              <a:t>‹#›</a:t>
            </a:fld>
            <a:endParaRPr sz="1300">
              <a:solidFill>
                <a:schemeClr val="accent1"/>
              </a:solidFill>
              <a:latin typeface="Catamaran"/>
              <a:ea typeface="Catamaran"/>
              <a:cs typeface="Catamaran"/>
              <a:sym typeface="Catamaran"/>
            </a:endParaRPr>
          </a:p>
        </p:txBody>
      </p:sp>
      <p:pic>
        <p:nvPicPr>
          <p:cNvPr id="223" name="Google Shape;223;p16"/>
          <p:cNvPicPr preferRelativeResize="0"/>
          <p:nvPr/>
        </p:nvPicPr>
        <p:blipFill>
          <a:blip r:embed="rId3">
            <a:alphaModFix/>
          </a:blip>
          <a:stretch>
            <a:fillRect/>
          </a:stretch>
        </p:blipFill>
        <p:spPr>
          <a:xfrm>
            <a:off x="515700" y="1640398"/>
            <a:ext cx="2335050" cy="117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5"/>
          <p:cNvSpPr txBox="1"/>
          <p:nvPr>
            <p:ph type="title"/>
          </p:nvPr>
        </p:nvSpPr>
        <p:spPr>
          <a:xfrm>
            <a:off x="72900" y="2343375"/>
            <a:ext cx="6010500" cy="39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sz="3500">
                <a:solidFill>
                  <a:srgbClr val="000000"/>
                </a:solidFill>
                <a:latin typeface="Fira Sans Extra Condensed"/>
                <a:ea typeface="Fira Sans Extra Condensed"/>
                <a:cs typeface="Fira Sans Extra Condensed"/>
                <a:sym typeface="Fira Sans Extra Condensed"/>
              </a:rPr>
              <a:t>Survey Analysis</a:t>
            </a:r>
            <a:endParaRPr b="0" sz="2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6" title="Chart"/>
          <p:cNvPicPr preferRelativeResize="0"/>
          <p:nvPr/>
        </p:nvPicPr>
        <p:blipFill>
          <a:blip r:embed="rId3">
            <a:alphaModFix/>
          </a:blip>
          <a:stretch>
            <a:fillRect/>
          </a:stretch>
        </p:blipFill>
        <p:spPr>
          <a:xfrm>
            <a:off x="198850" y="1072738"/>
            <a:ext cx="3675341" cy="3265912"/>
          </a:xfrm>
          <a:prstGeom prst="rect">
            <a:avLst/>
          </a:prstGeom>
          <a:noFill/>
          <a:ln>
            <a:noFill/>
          </a:ln>
        </p:spPr>
      </p:pic>
      <p:sp>
        <p:nvSpPr>
          <p:cNvPr id="322" name="Google Shape;322;p26"/>
          <p:cNvSpPr txBox="1"/>
          <p:nvPr/>
        </p:nvSpPr>
        <p:spPr>
          <a:xfrm>
            <a:off x="4233450" y="544800"/>
            <a:ext cx="6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tamaran"/>
                <a:ea typeface="Catamaran"/>
                <a:cs typeface="Catamaran"/>
                <a:sym typeface="Catamaran"/>
              </a:rPr>
              <a:t>N=75</a:t>
            </a:r>
            <a:endParaRPr b="1">
              <a:latin typeface="Catamaran"/>
              <a:ea typeface="Catamaran"/>
              <a:cs typeface="Catamaran"/>
              <a:sym typeface="Catamaran"/>
            </a:endParaRPr>
          </a:p>
        </p:txBody>
      </p:sp>
      <p:pic>
        <p:nvPicPr>
          <p:cNvPr id="323" name="Google Shape;323;p26" title="Chart"/>
          <p:cNvPicPr preferRelativeResize="0"/>
          <p:nvPr/>
        </p:nvPicPr>
        <p:blipFill>
          <a:blip r:embed="rId4">
            <a:alphaModFix/>
          </a:blip>
          <a:stretch>
            <a:fillRect/>
          </a:stretch>
        </p:blipFill>
        <p:spPr>
          <a:xfrm>
            <a:off x="4372775" y="1144738"/>
            <a:ext cx="4567900" cy="3300125"/>
          </a:xfrm>
          <a:prstGeom prst="rect">
            <a:avLst/>
          </a:prstGeom>
          <a:noFill/>
          <a:ln>
            <a:noFill/>
          </a:ln>
        </p:spPr>
      </p:pic>
      <p:sp>
        <p:nvSpPr>
          <p:cNvPr id="324" name="Google Shape;324;p26"/>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Survey Responses Overview</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nvSpPr>
        <p:spPr>
          <a:xfrm>
            <a:off x="7766925" y="411175"/>
            <a:ext cx="13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Thin"/>
              <a:ea typeface="Catamaran Thin"/>
              <a:cs typeface="Catamaran Thin"/>
              <a:sym typeface="Catamaran Thin"/>
            </a:endParaRPr>
          </a:p>
        </p:txBody>
      </p:sp>
      <p:sp>
        <p:nvSpPr>
          <p:cNvPr id="330" name="Google Shape;330;p27"/>
          <p:cNvSpPr txBox="1"/>
          <p:nvPr/>
        </p:nvSpPr>
        <p:spPr>
          <a:xfrm>
            <a:off x="7757675" y="448050"/>
            <a:ext cx="12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Thin"/>
              <a:ea typeface="Catamaran Thin"/>
              <a:cs typeface="Catamaran Thin"/>
              <a:sym typeface="Catamaran Thin"/>
            </a:endParaRPr>
          </a:p>
        </p:txBody>
      </p:sp>
      <p:pic>
        <p:nvPicPr>
          <p:cNvPr id="331" name="Google Shape;331;p27"/>
          <p:cNvPicPr preferRelativeResize="0"/>
          <p:nvPr/>
        </p:nvPicPr>
        <p:blipFill>
          <a:blip r:embed="rId3">
            <a:alphaModFix/>
          </a:blip>
          <a:stretch>
            <a:fillRect/>
          </a:stretch>
        </p:blipFill>
        <p:spPr>
          <a:xfrm>
            <a:off x="605925" y="460300"/>
            <a:ext cx="3895475" cy="3606475"/>
          </a:xfrm>
          <a:prstGeom prst="rect">
            <a:avLst/>
          </a:prstGeom>
          <a:noFill/>
          <a:ln>
            <a:noFill/>
          </a:ln>
        </p:spPr>
      </p:pic>
      <p:pic>
        <p:nvPicPr>
          <p:cNvPr id="332" name="Google Shape;332;p27"/>
          <p:cNvPicPr preferRelativeResize="0"/>
          <p:nvPr/>
        </p:nvPicPr>
        <p:blipFill rotWithShape="1">
          <a:blip r:embed="rId4">
            <a:alphaModFix/>
          </a:blip>
          <a:srcRect b="0" l="1400" r="0" t="1254"/>
          <a:stretch/>
        </p:blipFill>
        <p:spPr>
          <a:xfrm>
            <a:off x="4800600" y="577650"/>
            <a:ext cx="3736475" cy="4474125"/>
          </a:xfrm>
          <a:prstGeom prst="rect">
            <a:avLst/>
          </a:prstGeom>
          <a:noFill/>
          <a:ln>
            <a:noFill/>
          </a:ln>
        </p:spPr>
      </p:pic>
      <p:sp>
        <p:nvSpPr>
          <p:cNvPr id="333" name="Google Shape;333;p27"/>
          <p:cNvSpPr txBox="1"/>
          <p:nvPr/>
        </p:nvSpPr>
        <p:spPr>
          <a:xfrm>
            <a:off x="1107850" y="4417800"/>
            <a:ext cx="1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Thin"/>
              <a:ea typeface="Catamaran Thin"/>
              <a:cs typeface="Catamaran Thin"/>
              <a:sym typeface="Catamaran Thin"/>
            </a:endParaRPr>
          </a:p>
        </p:txBody>
      </p:sp>
      <p:sp>
        <p:nvSpPr>
          <p:cNvPr id="334" name="Google Shape;334;p27"/>
          <p:cNvSpPr/>
          <p:nvPr/>
        </p:nvSpPr>
        <p:spPr>
          <a:xfrm rot="1242624">
            <a:off x="2819385" y="2906361"/>
            <a:ext cx="430093" cy="934518"/>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rot="619363">
            <a:off x="6453664" y="2777834"/>
            <a:ext cx="430264" cy="2113782"/>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Knowledge of laws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txBox="1"/>
          <p:nvPr>
            <p:ph type="title"/>
          </p:nvPr>
        </p:nvSpPr>
        <p:spPr>
          <a:xfrm>
            <a:off x="429300" y="2035975"/>
            <a:ext cx="6010500" cy="39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sz="3600">
                <a:solidFill>
                  <a:srgbClr val="000000"/>
                </a:solidFill>
                <a:latin typeface="Fira Sans Extra Condensed"/>
                <a:ea typeface="Fira Sans Extra Condensed"/>
                <a:cs typeface="Fira Sans Extra Condensed"/>
                <a:sym typeface="Fira Sans Extra Condensed"/>
              </a:rPr>
              <a:t>Workplace Factors Analysis</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p:nvPr/>
        </p:nvSpPr>
        <p:spPr>
          <a:xfrm>
            <a:off x="233100" y="1418400"/>
            <a:ext cx="4055100" cy="2788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txBox="1"/>
          <p:nvPr/>
        </p:nvSpPr>
        <p:spPr>
          <a:xfrm>
            <a:off x="316525" y="775350"/>
            <a:ext cx="858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Objective of clustering on work background is to identity groups of people from our survey based on similar workplace factors</a:t>
            </a:r>
            <a:endParaRPr>
              <a:latin typeface="Proxima Nova"/>
              <a:ea typeface="Proxima Nova"/>
              <a:cs typeface="Proxima Nova"/>
              <a:sym typeface="Proxima Nova"/>
            </a:endParaRPr>
          </a:p>
        </p:txBody>
      </p:sp>
      <p:sp>
        <p:nvSpPr>
          <p:cNvPr id="348" name="Google Shape;348;p29"/>
          <p:cNvSpPr txBox="1"/>
          <p:nvPr/>
        </p:nvSpPr>
        <p:spPr>
          <a:xfrm>
            <a:off x="233100" y="1621500"/>
            <a:ext cx="44031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latin typeface="Catamaran"/>
                <a:ea typeface="Catamaran"/>
                <a:cs typeface="Catamaran"/>
                <a:sym typeface="Catamaran"/>
              </a:rPr>
              <a:t>Factors used:</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Type of Workplace</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When did you join the workplace?</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How long have you worked in your current job? </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Job Satisfaction (Rate from 1-5)</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Happiness to come into work</a:t>
            </a:r>
            <a:r>
              <a:rPr lang="en-GB">
                <a:latin typeface="Catamaran"/>
                <a:ea typeface="Catamaran"/>
                <a:cs typeface="Catamaran"/>
                <a:sym typeface="Catamaran"/>
              </a:rPr>
              <a:t> (Rate from 1-5)</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Workload</a:t>
            </a:r>
            <a:r>
              <a:rPr lang="en-GB">
                <a:latin typeface="Catamaran"/>
                <a:ea typeface="Catamaran"/>
                <a:cs typeface="Catamaran"/>
                <a:sym typeface="Catamaran"/>
              </a:rPr>
              <a:t> (Rate from 1-5)</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Anxiety Level regarding work</a:t>
            </a:r>
            <a:r>
              <a:rPr lang="en-GB">
                <a:latin typeface="Catamaran"/>
                <a:ea typeface="Catamaran"/>
                <a:cs typeface="Catamaran"/>
                <a:sym typeface="Catamaran"/>
              </a:rPr>
              <a:t> (Rate from 1-5)</a:t>
            </a:r>
            <a:endParaRPr>
              <a:latin typeface="Catamaran"/>
              <a:ea typeface="Catamaran"/>
              <a:cs typeface="Catamaran"/>
              <a:sym typeface="Catamaran"/>
            </a:endParaRPr>
          </a:p>
          <a:p>
            <a:pPr indent="-317500" lvl="0" marL="457200" rtl="0" algn="l">
              <a:lnSpc>
                <a:spcPct val="115000"/>
              </a:lnSpc>
              <a:spcBef>
                <a:spcPts val="0"/>
              </a:spcBef>
              <a:spcAft>
                <a:spcPts val="0"/>
              </a:spcAft>
              <a:buSzPts val="1400"/>
              <a:buFont typeface="Catamaran"/>
              <a:buAutoNum type="arabicParenR"/>
            </a:pPr>
            <a:r>
              <a:rPr lang="en-GB">
                <a:latin typeface="Catamaran"/>
                <a:ea typeface="Catamaran"/>
                <a:cs typeface="Catamaran"/>
                <a:sym typeface="Catamaran"/>
              </a:rPr>
              <a:t>Toxicity of work environment</a:t>
            </a:r>
            <a:r>
              <a:rPr lang="en-GB">
                <a:latin typeface="Catamaran"/>
                <a:ea typeface="Catamaran"/>
                <a:cs typeface="Catamaran"/>
                <a:sym typeface="Catamaran"/>
              </a:rPr>
              <a:t> (Rate from 1-5)</a:t>
            </a:r>
            <a:endParaRPr>
              <a:latin typeface="Catamaran"/>
              <a:ea typeface="Catamaran"/>
              <a:cs typeface="Catamaran"/>
              <a:sym typeface="Catamaran"/>
            </a:endParaRPr>
          </a:p>
        </p:txBody>
      </p:sp>
      <p:sp>
        <p:nvSpPr>
          <p:cNvPr id="349" name="Google Shape;349;p29"/>
          <p:cNvSpPr txBox="1"/>
          <p:nvPr/>
        </p:nvSpPr>
        <p:spPr>
          <a:xfrm>
            <a:off x="5801100" y="4251850"/>
            <a:ext cx="3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Clustering heatmap result</a:t>
            </a:r>
            <a:endParaRPr>
              <a:latin typeface="Proxima Nova"/>
              <a:ea typeface="Proxima Nova"/>
              <a:cs typeface="Proxima Nova"/>
              <a:sym typeface="Proxima Nova"/>
            </a:endParaRPr>
          </a:p>
        </p:txBody>
      </p:sp>
      <p:pic>
        <p:nvPicPr>
          <p:cNvPr id="350" name="Google Shape;350;p29"/>
          <p:cNvPicPr preferRelativeResize="0"/>
          <p:nvPr/>
        </p:nvPicPr>
        <p:blipFill>
          <a:blip r:embed="rId3">
            <a:alphaModFix/>
          </a:blip>
          <a:stretch>
            <a:fillRect/>
          </a:stretch>
        </p:blipFill>
        <p:spPr>
          <a:xfrm>
            <a:off x="4636050" y="1621500"/>
            <a:ext cx="4338898" cy="2607200"/>
          </a:xfrm>
          <a:prstGeom prst="rect">
            <a:avLst/>
          </a:prstGeom>
          <a:noFill/>
          <a:ln>
            <a:noFill/>
          </a:ln>
        </p:spPr>
      </p:pic>
      <p:sp>
        <p:nvSpPr>
          <p:cNvPr id="351" name="Google Shape;351;p29"/>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Clustering on Workplace factors (Segmentation)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30"/>
          <p:cNvSpPr txBox="1"/>
          <p:nvPr/>
        </p:nvSpPr>
        <p:spPr>
          <a:xfrm>
            <a:off x="560700" y="311700"/>
            <a:ext cx="40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Clustering on Workplace factors</a:t>
            </a:r>
            <a:endParaRPr b="1">
              <a:latin typeface="Proxima Nova"/>
              <a:ea typeface="Proxima Nova"/>
              <a:cs typeface="Proxima Nova"/>
              <a:sym typeface="Proxima Nova"/>
            </a:endParaRPr>
          </a:p>
        </p:txBody>
      </p:sp>
      <p:sp>
        <p:nvSpPr>
          <p:cNvPr id="357" name="Google Shape;357;p30"/>
          <p:cNvSpPr txBox="1"/>
          <p:nvPr/>
        </p:nvSpPr>
        <p:spPr>
          <a:xfrm>
            <a:off x="4674125" y="802875"/>
            <a:ext cx="4469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Number of clusters is decided from the </a:t>
            </a:r>
            <a:r>
              <a:rPr lang="en-GB">
                <a:latin typeface="Proxima Nova"/>
                <a:ea typeface="Proxima Nova"/>
                <a:cs typeface="Proxima Nova"/>
                <a:sym typeface="Proxima Nova"/>
              </a:rPr>
              <a:t>dendrogram. Y</a:t>
            </a:r>
            <a:r>
              <a:rPr lang="en-GB">
                <a:latin typeface="Proxima Nova"/>
                <a:ea typeface="Proxima Nova"/>
                <a:cs typeface="Proxima Nova"/>
                <a:sym typeface="Proxima Nova"/>
              </a:rPr>
              <a:t>=6 cuts across 3 clusters which is not too segmented and give more insights.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latin typeface="Proxima Nova"/>
                <a:ea typeface="Proxima Nova"/>
                <a:cs typeface="Proxima Nova"/>
                <a:sym typeface="Proxima Nova"/>
              </a:rPr>
              <a:t>We ‘euclidean’ for affinity and ‘ward’ as linkage, where euclidean measures the shortest distance between two points. Since the data is not high-dimensional (our number of features is less than number of observations n=75), euclidean is still a meaningful distance metric.</a:t>
            </a:r>
            <a:endParaRPr>
              <a:latin typeface="Proxima Nova"/>
              <a:ea typeface="Proxima Nova"/>
              <a:cs typeface="Proxima Nova"/>
              <a:sym typeface="Proxima Nova"/>
            </a:endParaRPr>
          </a:p>
        </p:txBody>
      </p:sp>
      <p:sp>
        <p:nvSpPr>
          <p:cNvPr id="358" name="Google Shape;358;p30"/>
          <p:cNvSpPr txBox="1"/>
          <p:nvPr/>
        </p:nvSpPr>
        <p:spPr>
          <a:xfrm>
            <a:off x="263425" y="4436925"/>
            <a:ext cx="24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Hard clustering (Hierarchical)</a:t>
            </a:r>
            <a:endParaRPr>
              <a:latin typeface="Proxima Nova"/>
              <a:ea typeface="Proxima Nova"/>
              <a:cs typeface="Proxima Nova"/>
              <a:sym typeface="Proxima Nova"/>
            </a:endParaRPr>
          </a:p>
        </p:txBody>
      </p:sp>
      <p:sp>
        <p:nvSpPr>
          <p:cNvPr id="359" name="Google Shape;359;p30"/>
          <p:cNvSpPr txBox="1"/>
          <p:nvPr/>
        </p:nvSpPr>
        <p:spPr>
          <a:xfrm>
            <a:off x="3182200" y="4499825"/>
            <a:ext cx="24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Soft </a:t>
            </a:r>
            <a:r>
              <a:rPr lang="en-GB">
                <a:latin typeface="Proxima Nova"/>
                <a:ea typeface="Proxima Nova"/>
                <a:cs typeface="Proxima Nova"/>
                <a:sym typeface="Proxima Nova"/>
              </a:rPr>
              <a:t>clustering (GMM)</a:t>
            </a:r>
            <a:endParaRPr>
              <a:latin typeface="Proxima Nova"/>
              <a:ea typeface="Proxima Nova"/>
              <a:cs typeface="Proxima Nova"/>
              <a:sym typeface="Proxima Nova"/>
            </a:endParaRPr>
          </a:p>
        </p:txBody>
      </p:sp>
      <p:sp>
        <p:nvSpPr>
          <p:cNvPr id="360" name="Google Shape;360;p30"/>
          <p:cNvSpPr txBox="1"/>
          <p:nvPr/>
        </p:nvSpPr>
        <p:spPr>
          <a:xfrm>
            <a:off x="5456425" y="3012075"/>
            <a:ext cx="368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We did both Hierarchical and GMM clustering. Results from </a:t>
            </a:r>
            <a:r>
              <a:rPr b="1" lang="en-GB">
                <a:latin typeface="Proxima Nova"/>
                <a:ea typeface="Proxima Nova"/>
                <a:cs typeface="Proxima Nova"/>
                <a:sym typeface="Proxima Nova"/>
              </a:rPr>
              <a:t>GMM </a:t>
            </a:r>
            <a:r>
              <a:rPr lang="en-GB">
                <a:latin typeface="Proxima Nova"/>
                <a:ea typeface="Proxima Nova"/>
                <a:cs typeface="Proxima Nova"/>
                <a:sym typeface="Proxima Nova"/>
              </a:rPr>
              <a:t>soft clustering was chosen because the PCA graph shows a clearer segmentation of the cluster.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Hard clustering was rejected due to overlapping and more noise between clusters.</a:t>
            </a:r>
            <a:endParaRPr>
              <a:latin typeface="Proxima Nova"/>
              <a:ea typeface="Proxima Nova"/>
              <a:cs typeface="Proxima Nova"/>
              <a:sym typeface="Proxima Nova"/>
            </a:endParaRPr>
          </a:p>
        </p:txBody>
      </p:sp>
      <p:pic>
        <p:nvPicPr>
          <p:cNvPr id="361" name="Google Shape;361;p30"/>
          <p:cNvPicPr preferRelativeResize="0"/>
          <p:nvPr/>
        </p:nvPicPr>
        <p:blipFill>
          <a:blip r:embed="rId3">
            <a:alphaModFix/>
          </a:blip>
          <a:stretch>
            <a:fillRect/>
          </a:stretch>
        </p:blipFill>
        <p:spPr>
          <a:xfrm>
            <a:off x="524074" y="879100"/>
            <a:ext cx="3957926" cy="1692650"/>
          </a:xfrm>
          <a:prstGeom prst="rect">
            <a:avLst/>
          </a:prstGeom>
          <a:noFill/>
          <a:ln>
            <a:noFill/>
          </a:ln>
        </p:spPr>
      </p:pic>
      <p:pic>
        <p:nvPicPr>
          <p:cNvPr id="362" name="Google Shape;362;p30"/>
          <p:cNvPicPr preferRelativeResize="0"/>
          <p:nvPr/>
        </p:nvPicPr>
        <p:blipFill>
          <a:blip r:embed="rId4">
            <a:alphaModFix/>
          </a:blip>
          <a:stretch>
            <a:fillRect/>
          </a:stretch>
        </p:blipFill>
        <p:spPr>
          <a:xfrm>
            <a:off x="347071" y="3012063"/>
            <a:ext cx="2331400" cy="1427136"/>
          </a:xfrm>
          <a:prstGeom prst="rect">
            <a:avLst/>
          </a:prstGeom>
          <a:noFill/>
          <a:ln>
            <a:noFill/>
          </a:ln>
        </p:spPr>
      </p:pic>
      <p:pic>
        <p:nvPicPr>
          <p:cNvPr id="363" name="Google Shape;363;p30"/>
          <p:cNvPicPr preferRelativeResize="0"/>
          <p:nvPr/>
        </p:nvPicPr>
        <p:blipFill>
          <a:blip r:embed="rId5">
            <a:alphaModFix/>
          </a:blip>
          <a:stretch>
            <a:fillRect/>
          </a:stretch>
        </p:blipFill>
        <p:spPr>
          <a:xfrm>
            <a:off x="2901752" y="3062239"/>
            <a:ext cx="2331400" cy="14375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31"/>
          <p:cNvSpPr txBox="1"/>
          <p:nvPr/>
        </p:nvSpPr>
        <p:spPr>
          <a:xfrm>
            <a:off x="488450" y="273825"/>
            <a:ext cx="40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Clustering on Workplace factors - Heatmap</a:t>
            </a:r>
            <a:endParaRPr b="1">
              <a:latin typeface="Proxima Nova"/>
              <a:ea typeface="Proxima Nova"/>
              <a:cs typeface="Proxima Nova"/>
              <a:sym typeface="Proxima Nova"/>
            </a:endParaRPr>
          </a:p>
        </p:txBody>
      </p:sp>
      <p:sp>
        <p:nvSpPr>
          <p:cNvPr id="369" name="Google Shape;369;p31"/>
          <p:cNvSpPr txBox="1"/>
          <p:nvPr/>
        </p:nvSpPr>
        <p:spPr>
          <a:xfrm>
            <a:off x="152400" y="4754825"/>
            <a:ext cx="84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This is an enlarged version of the heatmap results, interpretation is on the next slide.</a:t>
            </a:r>
            <a:endParaRPr>
              <a:solidFill>
                <a:schemeClr val="dk1"/>
              </a:solidFill>
              <a:latin typeface="Catamaran Thin"/>
              <a:ea typeface="Catamaran Thin"/>
              <a:cs typeface="Catamaran Thin"/>
              <a:sym typeface="Catamaran Thin"/>
            </a:endParaRPr>
          </a:p>
        </p:txBody>
      </p:sp>
      <p:pic>
        <p:nvPicPr>
          <p:cNvPr id="370" name="Google Shape;370;p31"/>
          <p:cNvPicPr preferRelativeResize="0"/>
          <p:nvPr/>
        </p:nvPicPr>
        <p:blipFill>
          <a:blip r:embed="rId3">
            <a:alphaModFix/>
          </a:blip>
          <a:stretch>
            <a:fillRect/>
          </a:stretch>
        </p:blipFill>
        <p:spPr>
          <a:xfrm>
            <a:off x="488450" y="636700"/>
            <a:ext cx="8498473" cy="4263424"/>
          </a:xfrm>
          <a:prstGeom prst="rect">
            <a:avLst/>
          </a:prstGeom>
          <a:noFill/>
          <a:ln>
            <a:noFill/>
          </a:ln>
        </p:spPr>
      </p:pic>
      <p:sp>
        <p:nvSpPr>
          <p:cNvPr id="371" name="Google Shape;371;p31"/>
          <p:cNvSpPr/>
          <p:nvPr/>
        </p:nvSpPr>
        <p:spPr>
          <a:xfrm>
            <a:off x="3527450" y="4521425"/>
            <a:ext cx="443400" cy="12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graphicFrame>
        <p:nvGraphicFramePr>
          <p:cNvPr id="376" name="Google Shape;376;p32"/>
          <p:cNvGraphicFramePr/>
          <p:nvPr/>
        </p:nvGraphicFramePr>
        <p:xfrm>
          <a:off x="238850" y="792738"/>
          <a:ext cx="3000000" cy="3000000"/>
        </p:xfrm>
        <a:graphic>
          <a:graphicData uri="http://schemas.openxmlformats.org/drawingml/2006/table">
            <a:tbl>
              <a:tblPr>
                <a:noFill/>
                <a:tableStyleId>{3FB58461-6BE5-407F-8001-D77F1CA5D5E3}</a:tableStyleId>
              </a:tblPr>
              <a:tblGrid>
                <a:gridCol w="1183775"/>
                <a:gridCol w="1168000"/>
                <a:gridCol w="1128875"/>
                <a:gridCol w="1500350"/>
              </a:tblGrid>
              <a:tr h="12700">
                <a:tc>
                  <a:txBody>
                    <a:bodyPr/>
                    <a:lstStyle/>
                    <a:p>
                      <a:pPr indent="0" lvl="0" marL="0" rtl="0" algn="l">
                        <a:spcBef>
                          <a:spcPts val="0"/>
                        </a:spcBef>
                        <a:spcAft>
                          <a:spcPts val="0"/>
                        </a:spcAft>
                        <a:buNone/>
                      </a:pPr>
                      <a:r>
                        <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sz="1100"/>
                        <a:t>Cluster 0</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sz="1100"/>
                        <a:t>Cluster 1</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sz="1100"/>
                        <a:t>Cluster 2</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2"/>
                    </a:solidFill>
                  </a:tcPr>
                </a:tc>
              </a:tr>
              <a:tr h="562400">
                <a:tc>
                  <a:txBody>
                    <a:bodyPr/>
                    <a:lstStyle/>
                    <a:p>
                      <a:pPr indent="0" lvl="0" marL="0" rtl="0" algn="l">
                        <a:spcBef>
                          <a:spcPts val="0"/>
                        </a:spcBef>
                        <a:spcAft>
                          <a:spcPts val="0"/>
                        </a:spcAft>
                        <a:buNone/>
                      </a:pPr>
                      <a:r>
                        <a:rPr lang="en-GB" sz="1100"/>
                        <a:t>Join Workplace</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during covid</a:t>
                      </a:r>
                      <a:endParaRPr sz="1100"/>
                    </a:p>
                    <a:p>
                      <a:pPr indent="0" lvl="0" marL="0" rtl="0" algn="l">
                        <a:spcBef>
                          <a:spcPts val="0"/>
                        </a:spcBef>
                        <a:spcAft>
                          <a:spcPts val="0"/>
                        </a:spcAft>
                        <a:buNone/>
                      </a:pPr>
                      <a:r>
                        <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after covid</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during covid/</a:t>
                      </a:r>
                      <a:r>
                        <a:rPr lang="en-GB" sz="1100"/>
                        <a:t>mostly pre-covid</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Worked in current job for</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6 months - 1 year</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0 - 6 months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&gt; 1 year</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Type of workplace</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MNC, SME</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MNC, SME</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MNC</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Satisfaction</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Medium</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Highest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Medium</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Happiness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Medium</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Highest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Medium</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Workload</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High</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Medium</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Highest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Anxiety</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Medium</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Low</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Medium</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lang="en-GB" sz="1100"/>
                        <a:t>Toxicity</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Low</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Low</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Lowest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a:t>
                      </a:r>
                      <a:r>
                        <a:rPr lang="en-GB" sz="1100"/>
                        <a:t>mallest, least proportion of vapers</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a:t>
                      </a:r>
                      <a:r>
                        <a:rPr lang="en-GB" sz="1100"/>
                        <a:t>ost ppl here, 30% vape</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a:t>
                      </a:r>
                      <a:r>
                        <a:rPr lang="en-GB" sz="1100"/>
                        <a:t>ext largest group with higher proportion of vapers 40%</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bl>
          </a:graphicData>
        </a:graphic>
      </p:graphicFrame>
      <p:pic>
        <p:nvPicPr>
          <p:cNvPr id="377" name="Google Shape;377;p32"/>
          <p:cNvPicPr preferRelativeResize="0"/>
          <p:nvPr/>
        </p:nvPicPr>
        <p:blipFill>
          <a:blip r:embed="rId3">
            <a:alphaModFix/>
          </a:blip>
          <a:stretch>
            <a:fillRect/>
          </a:stretch>
        </p:blipFill>
        <p:spPr>
          <a:xfrm>
            <a:off x="5625675" y="425375"/>
            <a:ext cx="2901075" cy="2693925"/>
          </a:xfrm>
          <a:prstGeom prst="rect">
            <a:avLst/>
          </a:prstGeom>
          <a:noFill/>
          <a:ln>
            <a:noFill/>
          </a:ln>
        </p:spPr>
      </p:pic>
      <p:sp>
        <p:nvSpPr>
          <p:cNvPr id="378" name="Google Shape;378;p32"/>
          <p:cNvSpPr txBox="1"/>
          <p:nvPr/>
        </p:nvSpPr>
        <p:spPr>
          <a:xfrm>
            <a:off x="5961076" y="25175"/>
            <a:ext cx="23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Q:Have you vaped before?</a:t>
            </a:r>
            <a:endParaRPr>
              <a:latin typeface="Proxima Nova"/>
              <a:ea typeface="Proxima Nova"/>
              <a:cs typeface="Proxima Nova"/>
              <a:sym typeface="Proxima Nova"/>
            </a:endParaRPr>
          </a:p>
        </p:txBody>
      </p:sp>
      <p:sp>
        <p:nvSpPr>
          <p:cNvPr id="379" name="Google Shape;379;p32"/>
          <p:cNvSpPr txBox="1"/>
          <p:nvPr/>
        </p:nvSpPr>
        <p:spPr>
          <a:xfrm>
            <a:off x="6219175" y="3077825"/>
            <a:ext cx="243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Raw numbers of response</a:t>
            </a:r>
            <a:endParaRPr sz="1100">
              <a:latin typeface="Proxima Nova"/>
              <a:ea typeface="Proxima Nova"/>
              <a:cs typeface="Proxima Nova"/>
              <a:sym typeface="Proxima Nova"/>
            </a:endParaRPr>
          </a:p>
        </p:txBody>
      </p:sp>
      <p:sp>
        <p:nvSpPr>
          <p:cNvPr id="380" name="Google Shape;380;p32"/>
          <p:cNvSpPr txBox="1"/>
          <p:nvPr/>
        </p:nvSpPr>
        <p:spPr>
          <a:xfrm>
            <a:off x="590375" y="210975"/>
            <a:ext cx="55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Interpretation of the </a:t>
            </a:r>
            <a:r>
              <a:rPr b="1" lang="en-GB">
                <a:latin typeface="Proxima Nova"/>
                <a:ea typeface="Proxima Nova"/>
                <a:cs typeface="Proxima Nova"/>
                <a:sym typeface="Proxima Nova"/>
              </a:rPr>
              <a:t>Clustering on Workplace factors</a:t>
            </a:r>
            <a:endParaRPr b="1">
              <a:latin typeface="Proxima Nova"/>
              <a:ea typeface="Proxima Nova"/>
              <a:cs typeface="Proxima Nova"/>
              <a:sym typeface="Proxima Nova"/>
            </a:endParaRPr>
          </a:p>
        </p:txBody>
      </p:sp>
      <p:graphicFrame>
        <p:nvGraphicFramePr>
          <p:cNvPr id="381" name="Google Shape;381;p32"/>
          <p:cNvGraphicFramePr/>
          <p:nvPr/>
        </p:nvGraphicFramePr>
        <p:xfrm>
          <a:off x="5380850" y="3348900"/>
          <a:ext cx="3000000" cy="3000000"/>
        </p:xfrm>
        <a:graphic>
          <a:graphicData uri="http://schemas.openxmlformats.org/drawingml/2006/table">
            <a:tbl>
              <a:tblPr>
                <a:noFill/>
                <a:tableStyleId>{42C3D2BC-A12B-475F-9FE5-6369B618C543}</a:tableStyleId>
              </a:tblPr>
              <a:tblGrid>
                <a:gridCol w="1143475"/>
                <a:gridCol w="742400"/>
                <a:gridCol w="751925"/>
                <a:gridCol w="752900"/>
              </a:tblGrid>
              <a:tr h="381000">
                <a:tc>
                  <a:txBody>
                    <a:bodyPr/>
                    <a:lstStyle/>
                    <a:p>
                      <a:pPr indent="0" lvl="0" marL="0" rtl="0" algn="l">
                        <a:spcBef>
                          <a:spcPts val="0"/>
                        </a:spcBef>
                        <a:spcAft>
                          <a:spcPts val="0"/>
                        </a:spcAft>
                        <a:buNone/>
                      </a:pPr>
                      <a:r>
                        <a:t/>
                      </a:r>
                      <a:endParaRPr sz="1100"/>
                    </a:p>
                  </a:txBody>
                  <a:tcPr marT="91425" marB="91425" marR="91425" marL="91425">
                    <a:solidFill>
                      <a:schemeClr val="lt2"/>
                    </a:solidFill>
                  </a:tcPr>
                </a:tc>
                <a:tc>
                  <a:txBody>
                    <a:bodyPr/>
                    <a:lstStyle/>
                    <a:p>
                      <a:pPr indent="0" lvl="0" marL="0" rtl="0" algn="l">
                        <a:spcBef>
                          <a:spcPts val="0"/>
                        </a:spcBef>
                        <a:spcAft>
                          <a:spcPts val="0"/>
                        </a:spcAft>
                        <a:buNone/>
                      </a:pPr>
                      <a:r>
                        <a:rPr lang="en-GB" sz="1100"/>
                        <a:t>Cluster </a:t>
                      </a:r>
                      <a:r>
                        <a:rPr lang="en-GB" sz="1100"/>
                        <a:t>0</a:t>
                      </a:r>
                      <a:endParaRPr sz="1100"/>
                    </a:p>
                  </a:txBody>
                  <a:tcPr marT="91425" marB="91425" marR="91425" marL="91425">
                    <a:solidFill>
                      <a:schemeClr val="lt2"/>
                    </a:solidFill>
                  </a:tcPr>
                </a:tc>
                <a:tc>
                  <a:txBody>
                    <a:bodyPr/>
                    <a:lstStyle/>
                    <a:p>
                      <a:pPr indent="0" lvl="0" marL="0" rtl="0" algn="l">
                        <a:spcBef>
                          <a:spcPts val="0"/>
                        </a:spcBef>
                        <a:spcAft>
                          <a:spcPts val="0"/>
                        </a:spcAft>
                        <a:buNone/>
                      </a:pPr>
                      <a:r>
                        <a:rPr lang="en-GB" sz="1100"/>
                        <a:t>Cluster 1</a:t>
                      </a:r>
                      <a:endParaRPr sz="1100"/>
                    </a:p>
                  </a:txBody>
                  <a:tcPr marT="91425" marB="91425" marR="91425" marL="91425">
                    <a:solidFill>
                      <a:schemeClr val="lt2"/>
                    </a:solidFill>
                  </a:tcPr>
                </a:tc>
                <a:tc>
                  <a:txBody>
                    <a:bodyPr/>
                    <a:lstStyle/>
                    <a:p>
                      <a:pPr indent="0" lvl="0" marL="0" rtl="0" algn="l">
                        <a:spcBef>
                          <a:spcPts val="0"/>
                        </a:spcBef>
                        <a:spcAft>
                          <a:spcPts val="0"/>
                        </a:spcAft>
                        <a:buNone/>
                      </a:pPr>
                      <a:r>
                        <a:rPr lang="en-GB" sz="1100"/>
                        <a:t>Cluster 2</a:t>
                      </a:r>
                      <a:endParaRPr sz="1100"/>
                    </a:p>
                  </a:txBody>
                  <a:tcPr marT="91425" marB="91425" marR="91425" marL="91425">
                    <a:solidFill>
                      <a:schemeClr val="lt2"/>
                    </a:solidFill>
                  </a:tcPr>
                </a:tc>
              </a:tr>
              <a:tr h="381000">
                <a:tc>
                  <a:txBody>
                    <a:bodyPr/>
                    <a:lstStyle/>
                    <a:p>
                      <a:pPr indent="0" lvl="0" marL="0" rtl="0" algn="l">
                        <a:spcBef>
                          <a:spcPts val="0"/>
                        </a:spcBef>
                        <a:spcAft>
                          <a:spcPts val="0"/>
                        </a:spcAft>
                        <a:buNone/>
                      </a:pPr>
                      <a:r>
                        <a:rPr lang="en-GB" sz="1100"/>
                        <a:t>Never Vaped before</a:t>
                      </a:r>
                      <a:endParaRPr sz="1100"/>
                    </a:p>
                  </a:txBody>
                  <a:tcPr marT="91425" marB="91425" marR="91425" marL="91425"/>
                </a:tc>
                <a:tc>
                  <a:txBody>
                    <a:bodyPr/>
                    <a:lstStyle/>
                    <a:p>
                      <a:pPr indent="0" lvl="0" marL="0" rtl="0" algn="l">
                        <a:spcBef>
                          <a:spcPts val="0"/>
                        </a:spcBef>
                        <a:spcAft>
                          <a:spcPts val="0"/>
                        </a:spcAft>
                        <a:buNone/>
                      </a:pPr>
                      <a:r>
                        <a:rPr lang="en-GB" sz="1100"/>
                        <a:t>13</a:t>
                      </a:r>
                      <a:endParaRPr sz="1100"/>
                    </a:p>
                  </a:txBody>
                  <a:tcPr marT="91425" marB="91425" marR="91425" marL="91425"/>
                </a:tc>
                <a:tc>
                  <a:txBody>
                    <a:bodyPr/>
                    <a:lstStyle/>
                    <a:p>
                      <a:pPr indent="0" lvl="0" marL="0" rtl="0" algn="l">
                        <a:spcBef>
                          <a:spcPts val="0"/>
                        </a:spcBef>
                        <a:spcAft>
                          <a:spcPts val="0"/>
                        </a:spcAft>
                        <a:buNone/>
                      </a:pPr>
                      <a:r>
                        <a:rPr lang="en-GB" sz="1100"/>
                        <a:t>21</a:t>
                      </a:r>
                      <a:endParaRPr sz="1100"/>
                    </a:p>
                  </a:txBody>
                  <a:tcPr marT="91425" marB="91425" marR="91425" marL="91425"/>
                </a:tc>
                <a:tc>
                  <a:txBody>
                    <a:bodyPr/>
                    <a:lstStyle/>
                    <a:p>
                      <a:pPr indent="0" lvl="0" marL="0" rtl="0" algn="l">
                        <a:spcBef>
                          <a:spcPts val="0"/>
                        </a:spcBef>
                        <a:spcAft>
                          <a:spcPts val="0"/>
                        </a:spcAft>
                        <a:buNone/>
                      </a:pPr>
                      <a:r>
                        <a:rPr lang="en-GB" sz="1100"/>
                        <a:t>17</a:t>
                      </a:r>
                      <a:endParaRPr sz="1100"/>
                    </a:p>
                  </a:txBody>
                  <a:tcPr marT="91425" marB="91425" marR="91425" marL="91425"/>
                </a:tc>
              </a:tr>
              <a:tr h="381000">
                <a:tc>
                  <a:txBody>
                    <a:bodyPr/>
                    <a:lstStyle/>
                    <a:p>
                      <a:pPr indent="0" lvl="0" marL="0" rtl="0" algn="l">
                        <a:spcBef>
                          <a:spcPts val="0"/>
                        </a:spcBef>
                        <a:spcAft>
                          <a:spcPts val="0"/>
                        </a:spcAft>
                        <a:buNone/>
                      </a:pPr>
                      <a:r>
                        <a:rPr lang="en-GB" sz="1100"/>
                        <a:t>Vaped before</a:t>
                      </a:r>
                      <a:endParaRPr sz="1100"/>
                    </a:p>
                  </a:txBody>
                  <a:tcPr marT="91425" marB="91425" marR="91425" marL="91425"/>
                </a:tc>
                <a:tc>
                  <a:txBody>
                    <a:bodyPr/>
                    <a:lstStyle/>
                    <a:p>
                      <a:pPr indent="0" lvl="0" marL="0" rtl="0" algn="l">
                        <a:spcBef>
                          <a:spcPts val="0"/>
                        </a:spcBef>
                        <a:spcAft>
                          <a:spcPts val="0"/>
                        </a:spcAft>
                        <a:buNone/>
                      </a:pPr>
                      <a:r>
                        <a:rPr lang="en-GB" sz="1100"/>
                        <a:t>4</a:t>
                      </a:r>
                      <a:endParaRPr sz="1100"/>
                    </a:p>
                  </a:txBody>
                  <a:tcPr marT="91425" marB="91425" marR="91425" marL="91425"/>
                </a:tc>
                <a:tc>
                  <a:txBody>
                    <a:bodyPr/>
                    <a:lstStyle/>
                    <a:p>
                      <a:pPr indent="0" lvl="0" marL="0" rtl="0" algn="l">
                        <a:spcBef>
                          <a:spcPts val="0"/>
                        </a:spcBef>
                        <a:spcAft>
                          <a:spcPts val="0"/>
                        </a:spcAft>
                        <a:buNone/>
                      </a:pPr>
                      <a:r>
                        <a:rPr lang="en-GB" sz="1100"/>
                        <a:t>9</a:t>
                      </a:r>
                      <a:endParaRPr sz="1100"/>
                    </a:p>
                  </a:txBody>
                  <a:tcPr marT="91425" marB="91425" marR="91425" marL="91425"/>
                </a:tc>
                <a:tc>
                  <a:txBody>
                    <a:bodyPr/>
                    <a:lstStyle/>
                    <a:p>
                      <a:pPr indent="0" lvl="0" marL="0" rtl="0" algn="l">
                        <a:spcBef>
                          <a:spcPts val="0"/>
                        </a:spcBef>
                        <a:spcAft>
                          <a:spcPts val="0"/>
                        </a:spcAft>
                        <a:buNone/>
                      </a:pPr>
                      <a:r>
                        <a:rPr lang="en-GB" sz="1100"/>
                        <a:t>11</a:t>
                      </a:r>
                      <a:endParaRPr sz="1100"/>
                    </a:p>
                  </a:txBody>
                  <a:tcPr marT="91425" marB="91425" marR="91425" marL="91425"/>
                </a:tc>
              </a:tr>
              <a:tr h="381000">
                <a:tc>
                  <a:txBody>
                    <a:bodyPr/>
                    <a:lstStyle/>
                    <a:p>
                      <a:pPr indent="0" lvl="0" marL="0" rtl="0" algn="l">
                        <a:spcBef>
                          <a:spcPts val="0"/>
                        </a:spcBef>
                        <a:spcAft>
                          <a:spcPts val="0"/>
                        </a:spcAft>
                        <a:buNone/>
                      </a:pPr>
                      <a:r>
                        <a:rPr lang="en-GB" sz="1100"/>
                        <a:t>Total</a:t>
                      </a:r>
                      <a:endParaRPr sz="1100"/>
                    </a:p>
                  </a:txBody>
                  <a:tcPr marT="91425" marB="91425" marR="91425" marL="91425"/>
                </a:tc>
                <a:tc>
                  <a:txBody>
                    <a:bodyPr/>
                    <a:lstStyle/>
                    <a:p>
                      <a:pPr indent="0" lvl="0" marL="0" rtl="0" algn="l">
                        <a:spcBef>
                          <a:spcPts val="0"/>
                        </a:spcBef>
                        <a:spcAft>
                          <a:spcPts val="0"/>
                        </a:spcAft>
                        <a:buNone/>
                      </a:pPr>
                      <a:r>
                        <a:rPr lang="en-GB" sz="1100"/>
                        <a:t>17</a:t>
                      </a:r>
                      <a:endParaRPr sz="1100"/>
                    </a:p>
                  </a:txBody>
                  <a:tcPr marT="91425" marB="91425" marR="91425" marL="91425"/>
                </a:tc>
                <a:tc>
                  <a:txBody>
                    <a:bodyPr/>
                    <a:lstStyle/>
                    <a:p>
                      <a:pPr indent="0" lvl="0" marL="0" rtl="0" algn="l">
                        <a:spcBef>
                          <a:spcPts val="0"/>
                        </a:spcBef>
                        <a:spcAft>
                          <a:spcPts val="0"/>
                        </a:spcAft>
                        <a:buNone/>
                      </a:pPr>
                      <a:r>
                        <a:rPr lang="en-GB" sz="1100"/>
                        <a:t>30</a:t>
                      </a:r>
                      <a:endParaRPr sz="1100"/>
                    </a:p>
                  </a:txBody>
                  <a:tcPr marT="91425" marB="91425" marR="91425" marL="91425"/>
                </a:tc>
                <a:tc>
                  <a:txBody>
                    <a:bodyPr/>
                    <a:lstStyle/>
                    <a:p>
                      <a:pPr indent="0" lvl="0" marL="0" rtl="0" algn="l">
                        <a:spcBef>
                          <a:spcPts val="0"/>
                        </a:spcBef>
                        <a:spcAft>
                          <a:spcPts val="0"/>
                        </a:spcAft>
                        <a:buNone/>
                      </a:pPr>
                      <a:r>
                        <a:rPr lang="en-GB" sz="1100"/>
                        <a:t>28</a:t>
                      </a:r>
                      <a:endParaRPr sz="1100"/>
                    </a:p>
                  </a:txBody>
                  <a:tcPr marT="91425" marB="91425" marR="91425" marL="91425"/>
                </a:tc>
              </a:tr>
            </a:tbl>
          </a:graphicData>
        </a:graphic>
      </p:graphicFrame>
      <p:sp>
        <p:nvSpPr>
          <p:cNvPr id="382" name="Google Shape;382;p32"/>
          <p:cNvSpPr txBox="1"/>
          <p:nvPr/>
        </p:nvSpPr>
        <p:spPr>
          <a:xfrm>
            <a:off x="884100" y="507025"/>
            <a:ext cx="50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Thin"/>
                <a:ea typeface="Catamaran Thin"/>
                <a:cs typeface="Catamaran Thin"/>
                <a:sym typeface="Catamaran Thin"/>
              </a:rPr>
              <a:t>Information here is summarised in </a:t>
            </a:r>
            <a:r>
              <a:rPr lang="en-GB">
                <a:latin typeface="Catamaran Thin"/>
                <a:ea typeface="Catamaran Thin"/>
                <a:cs typeface="Catamaran Thin"/>
                <a:sym typeface="Catamaran Thin"/>
              </a:rPr>
              <a:t>the next slide</a:t>
            </a:r>
            <a:endParaRPr>
              <a:latin typeface="Catamaran Thin"/>
              <a:ea typeface="Catamaran Thin"/>
              <a:cs typeface="Catamaran Thin"/>
              <a:sym typeface="Catamaran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3"/>
          <p:cNvSpPr txBox="1"/>
          <p:nvPr/>
        </p:nvSpPr>
        <p:spPr>
          <a:xfrm>
            <a:off x="4953552" y="744075"/>
            <a:ext cx="3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Frequency of vaping in each cluster</a:t>
            </a:r>
            <a:endParaRPr>
              <a:latin typeface="Proxima Nova"/>
              <a:ea typeface="Proxima Nova"/>
              <a:cs typeface="Proxima Nova"/>
              <a:sym typeface="Proxima Nova"/>
            </a:endParaRPr>
          </a:p>
        </p:txBody>
      </p:sp>
      <p:sp>
        <p:nvSpPr>
          <p:cNvPr id="388" name="Google Shape;388;p33"/>
          <p:cNvSpPr/>
          <p:nvPr/>
        </p:nvSpPr>
        <p:spPr>
          <a:xfrm>
            <a:off x="984700" y="744075"/>
            <a:ext cx="1684500" cy="1659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9" name="Google Shape;389;p33"/>
          <p:cNvSpPr/>
          <p:nvPr/>
        </p:nvSpPr>
        <p:spPr>
          <a:xfrm>
            <a:off x="-287025" y="2300250"/>
            <a:ext cx="2557800" cy="25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0" name="Google Shape;390;p33"/>
          <p:cNvSpPr/>
          <p:nvPr/>
        </p:nvSpPr>
        <p:spPr>
          <a:xfrm>
            <a:off x="2325350" y="1875850"/>
            <a:ext cx="2306400" cy="19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1" name="Google Shape;391;p33"/>
          <p:cNvSpPr txBox="1"/>
          <p:nvPr/>
        </p:nvSpPr>
        <p:spPr>
          <a:xfrm>
            <a:off x="664450" y="803775"/>
            <a:ext cx="22281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tamaran"/>
                <a:ea typeface="Catamaran"/>
                <a:cs typeface="Catamaran"/>
                <a:sym typeface="Catamaran"/>
              </a:rPr>
              <a:t>Cluster 0</a:t>
            </a:r>
            <a:endParaRPr b="1" sz="1200">
              <a:latin typeface="Catamaran"/>
              <a:ea typeface="Catamaran"/>
              <a:cs typeface="Catamaran"/>
              <a:sym typeface="Catamaran"/>
            </a:endParaRPr>
          </a:p>
          <a:p>
            <a:pPr indent="0" lvl="0" marL="0" rtl="0" algn="ctr">
              <a:spcBef>
                <a:spcPts val="0"/>
              </a:spcBef>
              <a:spcAft>
                <a:spcPts val="0"/>
              </a:spcAft>
              <a:buNone/>
            </a:pPr>
            <a:r>
              <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Thin"/>
                <a:ea typeface="Catamaran Thin"/>
                <a:cs typeface="Catamaran Thin"/>
                <a:sym typeface="Catamaran Thin"/>
              </a:rPr>
              <a:t>Join</a:t>
            </a:r>
            <a:r>
              <a:rPr b="1" lang="en-GB" sz="1200">
                <a:latin typeface="Catamaran"/>
                <a:ea typeface="Catamaran"/>
                <a:cs typeface="Catamaran"/>
                <a:sym typeface="Catamaran"/>
              </a:rPr>
              <a:t> during covid</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Thin"/>
                <a:ea typeface="Catamaran Thin"/>
                <a:cs typeface="Catamaran Thin"/>
                <a:sym typeface="Catamaran Thin"/>
              </a:rPr>
              <a:t>High satisfaction &amp; happiness</a:t>
            </a:r>
            <a:endParaRPr sz="1200">
              <a:latin typeface="Catamaran Thin"/>
              <a:ea typeface="Catamaran Thin"/>
              <a:cs typeface="Catamaran Thin"/>
              <a:sym typeface="Catamaran Thin"/>
            </a:endParaRPr>
          </a:p>
          <a:p>
            <a:pPr indent="0" lvl="0" marL="0" rtl="0" algn="ctr">
              <a:spcBef>
                <a:spcPts val="0"/>
              </a:spcBef>
              <a:spcAft>
                <a:spcPts val="0"/>
              </a:spcAft>
              <a:buNone/>
            </a:pPr>
            <a:r>
              <a:rPr b="1" lang="en-GB" sz="1200">
                <a:latin typeface="Catamaran"/>
                <a:ea typeface="Catamaran"/>
                <a:cs typeface="Catamaran"/>
                <a:sym typeface="Catamaran"/>
              </a:rPr>
              <a:t>High workload</a:t>
            </a:r>
            <a:endParaRPr b="1" sz="1200">
              <a:latin typeface="Catamaran"/>
              <a:ea typeface="Catamaran"/>
              <a:cs typeface="Catamaran"/>
              <a:sym typeface="Catamaran"/>
            </a:endParaRPr>
          </a:p>
          <a:p>
            <a:pPr indent="0" lvl="0" marL="0" rtl="0" algn="ctr">
              <a:spcBef>
                <a:spcPts val="0"/>
              </a:spcBef>
              <a:spcAft>
                <a:spcPts val="0"/>
              </a:spcAft>
              <a:buNone/>
            </a:pPr>
            <a:r>
              <a:rPr b="1" lang="en-GB" sz="1200">
                <a:latin typeface="Catamaran"/>
                <a:ea typeface="Catamaran"/>
                <a:cs typeface="Catamaran"/>
                <a:sym typeface="Catamaran"/>
              </a:rPr>
              <a:t>Medium anxiety</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Thin"/>
                <a:ea typeface="Catamaran Thin"/>
                <a:cs typeface="Catamaran Thin"/>
                <a:sym typeface="Catamaran Thin"/>
              </a:rPr>
              <a:t>Low toxicity</a:t>
            </a:r>
            <a:endParaRPr sz="1200">
              <a:latin typeface="Catamaran Thin"/>
              <a:ea typeface="Catamaran Thin"/>
              <a:cs typeface="Catamaran Thin"/>
              <a:sym typeface="Catamaran Thin"/>
            </a:endParaRPr>
          </a:p>
        </p:txBody>
      </p:sp>
      <p:sp>
        <p:nvSpPr>
          <p:cNvPr id="392" name="Google Shape;392;p33"/>
          <p:cNvSpPr txBox="1"/>
          <p:nvPr/>
        </p:nvSpPr>
        <p:spPr>
          <a:xfrm>
            <a:off x="-489975" y="2812200"/>
            <a:ext cx="29637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tamaran"/>
                <a:ea typeface="Catamaran"/>
                <a:cs typeface="Catamaran"/>
                <a:sym typeface="Catamaran"/>
              </a:rPr>
              <a:t>Cluster 1</a:t>
            </a:r>
            <a:endParaRPr b="1" sz="1200">
              <a:latin typeface="Catamaran"/>
              <a:ea typeface="Catamaran"/>
              <a:cs typeface="Catamaran"/>
              <a:sym typeface="Catamaran"/>
            </a:endParaRPr>
          </a:p>
          <a:p>
            <a:pPr indent="0" lvl="0" marL="0" rtl="0" algn="l">
              <a:spcBef>
                <a:spcPts val="0"/>
              </a:spcBef>
              <a:spcAft>
                <a:spcPts val="0"/>
              </a:spcAft>
              <a:buNone/>
            </a:pPr>
            <a:r>
              <a:t/>
            </a:r>
            <a:endParaRPr sz="1200">
              <a:latin typeface="Catamaran Thin"/>
              <a:ea typeface="Catamaran Thin"/>
              <a:cs typeface="Catamaran Thin"/>
              <a:sym typeface="Catamaran Thin"/>
            </a:endParaRPr>
          </a:p>
          <a:p>
            <a:pPr indent="0" lvl="0" marL="0" rtl="0" algn="ctr">
              <a:spcBef>
                <a:spcPts val="0"/>
              </a:spcBef>
              <a:spcAft>
                <a:spcPts val="0"/>
              </a:spcAft>
              <a:buNone/>
            </a:pPr>
            <a:r>
              <a:rPr lang="en-GB" sz="1200">
                <a:latin typeface="Catamaran Thin"/>
                <a:ea typeface="Catamaran Thin"/>
                <a:cs typeface="Catamaran Thin"/>
                <a:sym typeface="Catamaran Thin"/>
              </a:rPr>
              <a:t>Join</a:t>
            </a:r>
            <a:r>
              <a:rPr b="1" lang="en-GB" sz="1200">
                <a:latin typeface="Catamaran"/>
                <a:ea typeface="Catamaran"/>
                <a:cs typeface="Catamaran"/>
                <a:sym typeface="Catamaran"/>
              </a:rPr>
              <a:t> after covid</a:t>
            </a:r>
            <a:endParaRPr b="1" sz="1200">
              <a:latin typeface="Catamaran"/>
              <a:ea typeface="Catamaran"/>
              <a:cs typeface="Catamaran"/>
              <a:sym typeface="Catamaran"/>
            </a:endParaRPr>
          </a:p>
          <a:p>
            <a:pPr indent="0" lvl="0" marL="0" rtl="0" algn="ctr">
              <a:spcBef>
                <a:spcPts val="0"/>
              </a:spcBef>
              <a:spcAft>
                <a:spcPts val="0"/>
              </a:spcAft>
              <a:buNone/>
            </a:pPr>
            <a:r>
              <a:rPr b="1" lang="en-GB" sz="1200">
                <a:latin typeface="Catamaran"/>
                <a:ea typeface="Catamaran"/>
                <a:cs typeface="Catamaran"/>
                <a:sym typeface="Catamaran"/>
              </a:rPr>
              <a:t>Highest satisfaction &amp; happiness</a:t>
            </a:r>
            <a:endParaRPr b="1" sz="1200">
              <a:latin typeface="Catamaran"/>
              <a:ea typeface="Catamaran"/>
              <a:cs typeface="Catamaran"/>
              <a:sym typeface="Catamaran"/>
            </a:endParaRPr>
          </a:p>
          <a:p>
            <a:pPr indent="0" lvl="0" marL="0" rtl="0" algn="ctr">
              <a:spcBef>
                <a:spcPts val="0"/>
              </a:spcBef>
              <a:spcAft>
                <a:spcPts val="0"/>
              </a:spcAft>
              <a:buNone/>
            </a:pPr>
            <a:r>
              <a:rPr b="1" lang="en-GB" sz="1200">
                <a:latin typeface="Catamaran"/>
                <a:ea typeface="Catamaran"/>
                <a:cs typeface="Catamaran"/>
                <a:sym typeface="Catamaran"/>
              </a:rPr>
              <a:t>Medium workload</a:t>
            </a:r>
            <a:endParaRPr b="1" sz="1200">
              <a:latin typeface="Catamaran"/>
              <a:ea typeface="Catamaran"/>
              <a:cs typeface="Catamaran"/>
              <a:sym typeface="Catamaran"/>
            </a:endParaRPr>
          </a:p>
          <a:p>
            <a:pPr indent="0" lvl="0" marL="0" rtl="0" algn="ctr">
              <a:spcBef>
                <a:spcPts val="0"/>
              </a:spcBef>
              <a:spcAft>
                <a:spcPts val="0"/>
              </a:spcAft>
              <a:buNone/>
            </a:pPr>
            <a:r>
              <a:rPr b="1" lang="en-GB" sz="1200">
                <a:latin typeface="Catamaran"/>
                <a:ea typeface="Catamaran"/>
                <a:cs typeface="Catamaran"/>
                <a:sym typeface="Catamaran"/>
              </a:rPr>
              <a:t>Low anxiety</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Thin"/>
                <a:ea typeface="Catamaran Thin"/>
                <a:cs typeface="Catamaran Thin"/>
                <a:sym typeface="Catamaran Thin"/>
              </a:rPr>
              <a:t>Low toxicity</a:t>
            </a:r>
            <a:endParaRPr sz="1200">
              <a:latin typeface="Catamaran Thin"/>
              <a:ea typeface="Catamaran Thin"/>
              <a:cs typeface="Catamaran Thin"/>
              <a:sym typeface="Catamaran Thin"/>
            </a:endParaRPr>
          </a:p>
        </p:txBody>
      </p:sp>
      <p:sp>
        <p:nvSpPr>
          <p:cNvPr id="393" name="Google Shape;393;p33"/>
          <p:cNvSpPr txBox="1"/>
          <p:nvPr/>
        </p:nvSpPr>
        <p:spPr>
          <a:xfrm>
            <a:off x="2566700" y="2026600"/>
            <a:ext cx="18237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tamaran"/>
                <a:ea typeface="Catamaran"/>
                <a:cs typeface="Catamaran"/>
                <a:sym typeface="Catamaran"/>
              </a:rPr>
              <a:t>Cluster 2</a:t>
            </a:r>
            <a:endParaRPr b="1" sz="1200">
              <a:latin typeface="Catamaran"/>
              <a:ea typeface="Catamaran"/>
              <a:cs typeface="Catamaran"/>
              <a:sym typeface="Catamaran"/>
            </a:endParaRPr>
          </a:p>
          <a:p>
            <a:pPr indent="0" lvl="0" marL="0" rtl="0" algn="ctr">
              <a:spcBef>
                <a:spcPts val="0"/>
              </a:spcBef>
              <a:spcAft>
                <a:spcPts val="0"/>
              </a:spcAft>
              <a:buNone/>
            </a:pPr>
            <a:r>
              <a:t/>
            </a:r>
            <a:endParaRPr sz="1200">
              <a:latin typeface="Catamaran Thin"/>
              <a:ea typeface="Catamaran Thin"/>
              <a:cs typeface="Catamaran Thin"/>
              <a:sym typeface="Catamaran Thin"/>
            </a:endParaRPr>
          </a:p>
          <a:p>
            <a:pPr indent="0" lvl="0" marL="0" rtl="0" algn="ctr">
              <a:spcBef>
                <a:spcPts val="0"/>
              </a:spcBef>
              <a:spcAft>
                <a:spcPts val="0"/>
              </a:spcAft>
              <a:buNone/>
            </a:pPr>
            <a:r>
              <a:rPr lang="en-GB" sz="1200">
                <a:latin typeface="Catamaran Thin"/>
                <a:ea typeface="Catamaran Thin"/>
                <a:cs typeface="Catamaran Thin"/>
                <a:sym typeface="Catamaran Thin"/>
              </a:rPr>
              <a:t>Join</a:t>
            </a:r>
            <a:r>
              <a:rPr b="1" lang="en-GB" sz="1200">
                <a:latin typeface="Catamaran"/>
                <a:ea typeface="Catamaran"/>
                <a:cs typeface="Catamaran"/>
                <a:sym typeface="Catamaran"/>
              </a:rPr>
              <a:t> during/pre covid</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Thin"/>
                <a:ea typeface="Catamaran Thin"/>
                <a:cs typeface="Catamaran Thin"/>
                <a:sym typeface="Catamaran Thin"/>
              </a:rPr>
              <a:t>High satisfaction &amp; happiness</a:t>
            </a:r>
            <a:endParaRPr sz="1200">
              <a:latin typeface="Catamaran Thin"/>
              <a:ea typeface="Catamaran Thin"/>
              <a:cs typeface="Catamaran Thin"/>
              <a:sym typeface="Catamaran Thin"/>
            </a:endParaRPr>
          </a:p>
          <a:p>
            <a:pPr indent="0" lvl="0" marL="0" rtl="0" algn="ctr">
              <a:spcBef>
                <a:spcPts val="0"/>
              </a:spcBef>
              <a:spcAft>
                <a:spcPts val="0"/>
              </a:spcAft>
              <a:buNone/>
            </a:pPr>
            <a:r>
              <a:rPr b="1" lang="en-GB" sz="1200">
                <a:latin typeface="Catamaran"/>
                <a:ea typeface="Catamaran"/>
                <a:cs typeface="Catamaran"/>
                <a:sym typeface="Catamaran"/>
              </a:rPr>
              <a:t>Highest workload</a:t>
            </a:r>
            <a:endParaRPr b="1" sz="1200">
              <a:latin typeface="Catamaran"/>
              <a:ea typeface="Catamaran"/>
              <a:cs typeface="Catamaran"/>
              <a:sym typeface="Catamaran"/>
            </a:endParaRPr>
          </a:p>
          <a:p>
            <a:pPr indent="0" lvl="0" marL="0" rtl="0" algn="ctr">
              <a:spcBef>
                <a:spcPts val="0"/>
              </a:spcBef>
              <a:spcAft>
                <a:spcPts val="0"/>
              </a:spcAft>
              <a:buNone/>
            </a:pPr>
            <a:r>
              <a:rPr b="1" lang="en-GB" sz="1200">
                <a:latin typeface="Catamaran"/>
                <a:ea typeface="Catamaran"/>
                <a:cs typeface="Catamaran"/>
                <a:sym typeface="Catamaran"/>
              </a:rPr>
              <a:t>Medium anxiety</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Thin"/>
                <a:ea typeface="Catamaran Thin"/>
                <a:cs typeface="Catamaran Thin"/>
                <a:sym typeface="Catamaran Thin"/>
              </a:rPr>
              <a:t>Lowest toxicity</a:t>
            </a:r>
            <a:endParaRPr sz="1200">
              <a:latin typeface="Catamaran Thin"/>
              <a:ea typeface="Catamaran Thin"/>
              <a:cs typeface="Catamaran Thin"/>
              <a:sym typeface="Catamaran Thin"/>
            </a:endParaRPr>
          </a:p>
        </p:txBody>
      </p:sp>
      <p:sp>
        <p:nvSpPr>
          <p:cNvPr id="394" name="Google Shape;394;p33"/>
          <p:cNvSpPr txBox="1"/>
          <p:nvPr/>
        </p:nvSpPr>
        <p:spPr>
          <a:xfrm>
            <a:off x="2491925" y="42784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Pre-Covid (Before March 2020)</a:t>
            </a:r>
            <a:endParaRPr sz="1100"/>
          </a:p>
          <a:p>
            <a:pPr indent="0" lvl="0" marL="0" rtl="0" algn="l">
              <a:spcBef>
                <a:spcPts val="0"/>
              </a:spcBef>
              <a:spcAft>
                <a:spcPts val="0"/>
              </a:spcAft>
              <a:buNone/>
            </a:pPr>
            <a:r>
              <a:rPr lang="en-GB" sz="1100"/>
              <a:t>After Covid (After April 2022)</a:t>
            </a:r>
            <a:endParaRPr/>
          </a:p>
        </p:txBody>
      </p:sp>
      <p:pic>
        <p:nvPicPr>
          <p:cNvPr id="395" name="Google Shape;395;p33"/>
          <p:cNvPicPr preferRelativeResize="0"/>
          <p:nvPr/>
        </p:nvPicPr>
        <p:blipFill>
          <a:blip r:embed="rId3">
            <a:alphaModFix/>
          </a:blip>
          <a:stretch>
            <a:fillRect/>
          </a:stretch>
        </p:blipFill>
        <p:spPr>
          <a:xfrm>
            <a:off x="4870900" y="1351145"/>
            <a:ext cx="4091900" cy="3242555"/>
          </a:xfrm>
          <a:prstGeom prst="rect">
            <a:avLst/>
          </a:prstGeom>
          <a:noFill/>
          <a:ln>
            <a:noFill/>
          </a:ln>
        </p:spPr>
      </p:pic>
      <p:sp>
        <p:nvSpPr>
          <p:cNvPr id="396" name="Google Shape;396;p33"/>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Workplace Profiles</a:t>
            </a:r>
            <a:endParaRPr/>
          </a:p>
        </p:txBody>
      </p:sp>
      <p:cxnSp>
        <p:nvCxnSpPr>
          <p:cNvPr id="397" name="Google Shape;397;p33"/>
          <p:cNvCxnSpPr>
            <a:endCxn id="393" idx="3"/>
          </p:cNvCxnSpPr>
          <p:nvPr/>
        </p:nvCxnSpPr>
        <p:spPr>
          <a:xfrm flipH="1">
            <a:off x="4390400" y="2856550"/>
            <a:ext cx="2621700" cy="12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33"/>
          <p:cNvCxnSpPr/>
          <p:nvPr/>
        </p:nvCxnSpPr>
        <p:spPr>
          <a:xfrm rot="10800000">
            <a:off x="1945750" y="2308300"/>
            <a:ext cx="3562500" cy="127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pic>
        <p:nvPicPr>
          <p:cNvPr id="403" name="Google Shape;403;p34"/>
          <p:cNvPicPr preferRelativeResize="0"/>
          <p:nvPr/>
        </p:nvPicPr>
        <p:blipFill>
          <a:blip r:embed="rId3">
            <a:alphaModFix/>
          </a:blip>
          <a:stretch>
            <a:fillRect/>
          </a:stretch>
        </p:blipFill>
        <p:spPr>
          <a:xfrm>
            <a:off x="1778791" y="985229"/>
            <a:ext cx="5586425" cy="2861925"/>
          </a:xfrm>
          <a:prstGeom prst="rect">
            <a:avLst/>
          </a:prstGeom>
          <a:noFill/>
          <a:ln>
            <a:noFill/>
          </a:ln>
        </p:spPr>
      </p:pic>
      <p:sp>
        <p:nvSpPr>
          <p:cNvPr id="404" name="Google Shape;404;p34"/>
          <p:cNvSpPr txBox="1"/>
          <p:nvPr/>
        </p:nvSpPr>
        <p:spPr>
          <a:xfrm>
            <a:off x="2069238" y="472150"/>
            <a:ext cx="500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How people cope with workplace stress and anxiety?</a:t>
            </a:r>
            <a:endParaRPr b="1">
              <a:latin typeface="Proxima Nova"/>
              <a:ea typeface="Proxima Nova"/>
              <a:cs typeface="Proxima Nova"/>
              <a:sym typeface="Proxima Nova"/>
            </a:endParaRPr>
          </a:p>
        </p:txBody>
      </p:sp>
      <p:sp>
        <p:nvSpPr>
          <p:cNvPr id="405" name="Google Shape;405;p34"/>
          <p:cNvSpPr txBox="1"/>
          <p:nvPr/>
        </p:nvSpPr>
        <p:spPr>
          <a:xfrm>
            <a:off x="1503600" y="4264825"/>
            <a:ext cx="613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S</a:t>
            </a:r>
            <a:r>
              <a:rPr lang="en-GB" sz="1300"/>
              <a:t>o what are the reasons why people continue to vape in the first place?</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title="Hook.MOV">
            <a:hlinkClick r:id="rId3"/>
          </p:cNvPr>
          <p:cNvPicPr preferRelativeResize="0"/>
          <p:nvPr/>
        </p:nvPicPr>
        <p:blipFill>
          <a:blip r:embed="rId4">
            <a:alphaModFix/>
          </a:blip>
          <a:stretch>
            <a:fillRect/>
          </a:stretch>
        </p:blipFill>
        <p:spPr>
          <a:xfrm>
            <a:off x="1104375" y="-22350"/>
            <a:ext cx="7083526" cy="518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p:nvPr/>
        </p:nvSpPr>
        <p:spPr>
          <a:xfrm>
            <a:off x="174375" y="1206100"/>
            <a:ext cx="5044500" cy="3804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nvSpPr>
        <p:spPr>
          <a:xfrm>
            <a:off x="392850" y="624825"/>
            <a:ext cx="858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Objective of clustering on vaping perception is to find the groups of people from our survey based on the their views regarding vaping</a:t>
            </a:r>
            <a:endParaRPr>
              <a:latin typeface="Proxima Nova"/>
              <a:ea typeface="Proxima Nova"/>
              <a:cs typeface="Proxima Nova"/>
              <a:sym typeface="Proxima Nova"/>
            </a:endParaRPr>
          </a:p>
        </p:txBody>
      </p:sp>
      <p:sp>
        <p:nvSpPr>
          <p:cNvPr id="412" name="Google Shape;412;p35"/>
          <p:cNvSpPr txBox="1"/>
          <p:nvPr/>
        </p:nvSpPr>
        <p:spPr>
          <a:xfrm>
            <a:off x="257900" y="1320450"/>
            <a:ext cx="50979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latin typeface="Catamaran"/>
                <a:ea typeface="Catamaran"/>
                <a:cs typeface="Catamaran"/>
                <a:sym typeface="Catamaran"/>
              </a:rPr>
              <a:t>Factors used:</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Do you feel vaping is healthier than smoking?        </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Do you think 2nd Hand Vape is healthier than 2nd Hand Smoke?</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Do your Parents Smoke/Vape?</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How comfortable would you be in having vaping related conversations with your parents? (Rate 1-5)</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Do you know any close family members/friends that have smoking/vaping related illnesses?</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How many colleagues do you know vape in your workplace?</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What is the attitude towards vaping in your work setting? </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If you were offered to vape during a client meeting by your boss or client, would you be pressured to accept?</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If you were offered to vape by your colleague during social situations, would you accept? (E.g during team gatherings) </a:t>
            </a:r>
            <a:endParaRPr sz="1300">
              <a:latin typeface="Catamaran"/>
              <a:ea typeface="Catamaran"/>
              <a:cs typeface="Catamaran"/>
              <a:sym typeface="Catamaran"/>
            </a:endParaRPr>
          </a:p>
          <a:p>
            <a:pPr indent="-311150" lvl="0" marL="457200" rtl="0" algn="l">
              <a:lnSpc>
                <a:spcPct val="115000"/>
              </a:lnSpc>
              <a:spcBef>
                <a:spcPts val="0"/>
              </a:spcBef>
              <a:spcAft>
                <a:spcPts val="0"/>
              </a:spcAft>
              <a:buSzPts val="1300"/>
              <a:buFont typeface="Catamaran"/>
              <a:buAutoNum type="arabicParenR"/>
            </a:pPr>
            <a:r>
              <a:rPr lang="en-GB" sz="1300">
                <a:latin typeface="Catamaran"/>
                <a:ea typeface="Catamaran"/>
                <a:cs typeface="Catamaran"/>
                <a:sym typeface="Catamaran"/>
              </a:rPr>
              <a:t>Do you think the law is too lenient?</a:t>
            </a:r>
            <a:endParaRPr sz="1300">
              <a:latin typeface="Catamaran"/>
              <a:ea typeface="Catamaran"/>
              <a:cs typeface="Catamaran"/>
              <a:sym typeface="Catamaran"/>
            </a:endParaRPr>
          </a:p>
        </p:txBody>
      </p:sp>
      <p:sp>
        <p:nvSpPr>
          <p:cNvPr id="413" name="Google Shape;413;p35"/>
          <p:cNvSpPr txBox="1"/>
          <p:nvPr/>
        </p:nvSpPr>
        <p:spPr>
          <a:xfrm>
            <a:off x="5953300" y="4336550"/>
            <a:ext cx="3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Clustering heatmap result</a:t>
            </a:r>
            <a:endParaRPr>
              <a:latin typeface="Proxima Nova"/>
              <a:ea typeface="Proxima Nova"/>
              <a:cs typeface="Proxima Nova"/>
              <a:sym typeface="Proxima Nova"/>
            </a:endParaRPr>
          </a:p>
        </p:txBody>
      </p:sp>
      <p:pic>
        <p:nvPicPr>
          <p:cNvPr id="414" name="Google Shape;414;p35"/>
          <p:cNvPicPr preferRelativeResize="0"/>
          <p:nvPr/>
        </p:nvPicPr>
        <p:blipFill>
          <a:blip r:embed="rId3">
            <a:alphaModFix/>
          </a:blip>
          <a:stretch>
            <a:fillRect/>
          </a:stretch>
        </p:blipFill>
        <p:spPr>
          <a:xfrm>
            <a:off x="5310125" y="1583387"/>
            <a:ext cx="3865426" cy="2660450"/>
          </a:xfrm>
          <a:prstGeom prst="rect">
            <a:avLst/>
          </a:prstGeom>
          <a:noFill/>
          <a:ln>
            <a:noFill/>
          </a:ln>
        </p:spPr>
      </p:pic>
      <p:sp>
        <p:nvSpPr>
          <p:cNvPr id="415" name="Google Shape;415;p35"/>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Clustering on Vaping perception (Segmentation)</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36"/>
          <p:cNvSpPr txBox="1"/>
          <p:nvPr/>
        </p:nvSpPr>
        <p:spPr>
          <a:xfrm>
            <a:off x="389575" y="4497700"/>
            <a:ext cx="28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Hard clustering (Hierarchical)</a:t>
            </a:r>
            <a:endParaRPr>
              <a:latin typeface="Proxima Nova"/>
              <a:ea typeface="Proxima Nova"/>
              <a:cs typeface="Proxima Nova"/>
              <a:sym typeface="Proxima Nova"/>
            </a:endParaRPr>
          </a:p>
        </p:txBody>
      </p:sp>
      <p:sp>
        <p:nvSpPr>
          <p:cNvPr id="421" name="Google Shape;421;p36"/>
          <p:cNvSpPr txBox="1"/>
          <p:nvPr/>
        </p:nvSpPr>
        <p:spPr>
          <a:xfrm>
            <a:off x="3181138" y="4497700"/>
            <a:ext cx="23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Soft</a:t>
            </a:r>
            <a:r>
              <a:rPr lang="en-GB">
                <a:latin typeface="Proxima Nova"/>
                <a:ea typeface="Proxima Nova"/>
                <a:cs typeface="Proxima Nova"/>
                <a:sym typeface="Proxima Nova"/>
              </a:rPr>
              <a:t> clustering (GMM)</a:t>
            </a:r>
            <a:endParaRPr>
              <a:latin typeface="Proxima Nova"/>
              <a:ea typeface="Proxima Nova"/>
              <a:cs typeface="Proxima Nova"/>
              <a:sym typeface="Proxima Nova"/>
            </a:endParaRPr>
          </a:p>
        </p:txBody>
      </p:sp>
      <p:sp>
        <p:nvSpPr>
          <p:cNvPr id="422" name="Google Shape;422;p36"/>
          <p:cNvSpPr txBox="1"/>
          <p:nvPr/>
        </p:nvSpPr>
        <p:spPr>
          <a:xfrm>
            <a:off x="488450" y="273825"/>
            <a:ext cx="40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Clustering on Vaping perception</a:t>
            </a:r>
            <a:endParaRPr>
              <a:latin typeface="Proxima Nova"/>
              <a:ea typeface="Proxima Nova"/>
              <a:cs typeface="Proxima Nova"/>
              <a:sym typeface="Proxima Nova"/>
            </a:endParaRPr>
          </a:p>
        </p:txBody>
      </p:sp>
      <p:sp>
        <p:nvSpPr>
          <p:cNvPr id="423" name="Google Shape;423;p36"/>
          <p:cNvSpPr txBox="1"/>
          <p:nvPr/>
        </p:nvSpPr>
        <p:spPr>
          <a:xfrm>
            <a:off x="5194850" y="674025"/>
            <a:ext cx="3934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Number of clusters is decided from the dendrogram. Y=6 cuts across 3 clusters which is not too segmented and give more insights.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latin typeface="Proxima Nova"/>
                <a:ea typeface="Proxima Nova"/>
                <a:cs typeface="Proxima Nova"/>
                <a:sym typeface="Proxima Nova"/>
              </a:rPr>
              <a:t>We ‘euclidean’ for affinity and ‘ward’ as linkage, where euclidean measures the shortest distance between two points. Since the data is not high-dimensional (our number of features is less than number of observations n=75), euclidean is still a meaningful distance metric.</a:t>
            </a:r>
            <a:endParaRPr>
              <a:latin typeface="Proxima Nova"/>
              <a:ea typeface="Proxima Nova"/>
              <a:cs typeface="Proxima Nova"/>
              <a:sym typeface="Proxima Nova"/>
            </a:endParaRPr>
          </a:p>
        </p:txBody>
      </p:sp>
      <p:sp>
        <p:nvSpPr>
          <p:cNvPr id="424" name="Google Shape;424;p36"/>
          <p:cNvSpPr txBox="1"/>
          <p:nvPr/>
        </p:nvSpPr>
        <p:spPr>
          <a:xfrm>
            <a:off x="5485750" y="3050650"/>
            <a:ext cx="3608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Hard clustering was chosen because the PCA graph on the outcome of the result shows a clearer segmentation of the cluster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Soft clustering was rejected due to overlapping and more noise between clusters.</a:t>
            </a:r>
            <a:endParaRPr>
              <a:latin typeface="Proxima Nova"/>
              <a:ea typeface="Proxima Nova"/>
              <a:cs typeface="Proxima Nova"/>
              <a:sym typeface="Proxima Nova"/>
            </a:endParaRPr>
          </a:p>
        </p:txBody>
      </p:sp>
      <p:pic>
        <p:nvPicPr>
          <p:cNvPr id="425" name="Google Shape;425;p36"/>
          <p:cNvPicPr preferRelativeResize="0"/>
          <p:nvPr/>
        </p:nvPicPr>
        <p:blipFill>
          <a:blip r:embed="rId3">
            <a:alphaModFix/>
          </a:blip>
          <a:stretch>
            <a:fillRect/>
          </a:stretch>
        </p:blipFill>
        <p:spPr>
          <a:xfrm>
            <a:off x="589075" y="640737"/>
            <a:ext cx="4469700" cy="2134541"/>
          </a:xfrm>
          <a:prstGeom prst="rect">
            <a:avLst/>
          </a:prstGeom>
          <a:noFill/>
          <a:ln>
            <a:noFill/>
          </a:ln>
        </p:spPr>
      </p:pic>
      <p:pic>
        <p:nvPicPr>
          <p:cNvPr id="426" name="Google Shape;426;p36"/>
          <p:cNvPicPr preferRelativeResize="0"/>
          <p:nvPr/>
        </p:nvPicPr>
        <p:blipFill>
          <a:blip r:embed="rId4">
            <a:alphaModFix/>
          </a:blip>
          <a:stretch>
            <a:fillRect/>
          </a:stretch>
        </p:blipFill>
        <p:spPr>
          <a:xfrm>
            <a:off x="310049" y="3013725"/>
            <a:ext cx="2422875" cy="1483976"/>
          </a:xfrm>
          <a:prstGeom prst="rect">
            <a:avLst/>
          </a:prstGeom>
          <a:noFill/>
          <a:ln>
            <a:noFill/>
          </a:ln>
        </p:spPr>
      </p:pic>
      <p:pic>
        <p:nvPicPr>
          <p:cNvPr id="427" name="Google Shape;427;p36"/>
          <p:cNvPicPr preferRelativeResize="0"/>
          <p:nvPr/>
        </p:nvPicPr>
        <p:blipFill>
          <a:blip r:embed="rId5">
            <a:alphaModFix/>
          </a:blip>
          <a:stretch>
            <a:fillRect/>
          </a:stretch>
        </p:blipFill>
        <p:spPr>
          <a:xfrm>
            <a:off x="2915936" y="3050644"/>
            <a:ext cx="2422875" cy="14888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37"/>
          <p:cNvSpPr txBox="1"/>
          <p:nvPr/>
        </p:nvSpPr>
        <p:spPr>
          <a:xfrm>
            <a:off x="488450" y="273825"/>
            <a:ext cx="40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Clustering on Vaping perception - Heatmap</a:t>
            </a:r>
            <a:endParaRPr>
              <a:latin typeface="Proxima Nova"/>
              <a:ea typeface="Proxima Nova"/>
              <a:cs typeface="Proxima Nova"/>
              <a:sym typeface="Proxima Nova"/>
            </a:endParaRPr>
          </a:p>
        </p:txBody>
      </p:sp>
      <p:pic>
        <p:nvPicPr>
          <p:cNvPr id="433" name="Google Shape;433;p37"/>
          <p:cNvPicPr preferRelativeResize="0"/>
          <p:nvPr/>
        </p:nvPicPr>
        <p:blipFill>
          <a:blip r:embed="rId3">
            <a:alphaModFix/>
          </a:blip>
          <a:stretch>
            <a:fillRect/>
          </a:stretch>
        </p:blipFill>
        <p:spPr>
          <a:xfrm>
            <a:off x="152400" y="826425"/>
            <a:ext cx="8839199" cy="4036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graphicFrame>
        <p:nvGraphicFramePr>
          <p:cNvPr id="438" name="Google Shape;438;p38"/>
          <p:cNvGraphicFramePr/>
          <p:nvPr/>
        </p:nvGraphicFramePr>
        <p:xfrm>
          <a:off x="267825" y="539013"/>
          <a:ext cx="3000000" cy="3000000"/>
        </p:xfrm>
        <a:graphic>
          <a:graphicData uri="http://schemas.openxmlformats.org/drawingml/2006/table">
            <a:tbl>
              <a:tblPr>
                <a:noFill/>
                <a:tableStyleId>{3FB58461-6BE5-407F-8001-D77F1CA5D5E3}</a:tableStyleId>
              </a:tblPr>
              <a:tblGrid>
                <a:gridCol w="1976600"/>
                <a:gridCol w="1384200"/>
                <a:gridCol w="1420100"/>
                <a:gridCol w="1693050"/>
              </a:tblGrid>
              <a:tr h="12700">
                <a:tc>
                  <a:txBody>
                    <a:bodyPr/>
                    <a:lstStyle/>
                    <a:p>
                      <a:pPr indent="0" lvl="0" marL="0" rtl="0" algn="l">
                        <a:spcBef>
                          <a:spcPts val="0"/>
                        </a:spcBef>
                        <a:spcAft>
                          <a:spcPts val="0"/>
                        </a:spcAft>
                        <a:buNone/>
                      </a:pPr>
                      <a:r>
                        <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rPr b="1" lang="en-GB" sz="1100"/>
                        <a:t>Cluster 0</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rPr b="1" lang="en-GB" sz="1100"/>
                        <a:t>Cluster 1</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rPr b="1" lang="en-GB" sz="1100"/>
                        <a:t>Cluster 2</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B4A7D6"/>
                    </a:solidFill>
                  </a:tcPr>
                </a:tc>
              </a:tr>
              <a:tr h="562400">
                <a:tc>
                  <a:txBody>
                    <a:bodyPr/>
                    <a:lstStyle/>
                    <a:p>
                      <a:pPr indent="0" lvl="0" marL="0" rtl="0" algn="l">
                        <a:spcBef>
                          <a:spcPts val="0"/>
                        </a:spcBef>
                        <a:spcAft>
                          <a:spcPts val="0"/>
                        </a:spcAft>
                        <a:buNone/>
                      </a:pPr>
                      <a:r>
                        <a:rPr b="1" lang="en-GB" sz="1100"/>
                        <a:t>Comfortable talking to parents about vaping</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Medium</a:t>
                      </a:r>
                      <a:endParaRPr sz="1100"/>
                    </a:p>
                    <a:p>
                      <a:pPr indent="0" lvl="0" marL="0" rtl="0" algn="l">
                        <a:spcBef>
                          <a:spcPts val="0"/>
                        </a:spcBef>
                        <a:spcAft>
                          <a:spcPts val="0"/>
                        </a:spcAft>
                        <a:buNone/>
                      </a:pPr>
                      <a:r>
                        <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High</a:t>
                      </a:r>
                      <a:endParaRPr sz="1100"/>
                    </a:p>
                    <a:p>
                      <a:pPr indent="0" lvl="0" marL="0" rtl="0" algn="l">
                        <a:spcBef>
                          <a:spcPts val="0"/>
                        </a:spcBef>
                        <a:spcAft>
                          <a:spcPts val="0"/>
                        </a:spcAft>
                        <a:buNone/>
                      </a:pPr>
                      <a:r>
                        <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Highest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Vaping healthier than smoking</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They are the same</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No</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2nd hand vape healthier than smoke</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They are the same</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Mostly no</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Parents smoke/vape</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Some 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No</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No</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Know people with smoke/vape related illnesses</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Some 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No</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Some 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If offered to vape by boss/client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GB" sz="1100"/>
                        <a:t>Some accept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Do not accept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Do not accept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If offered to vape by colleagues</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Some accept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Some accept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Few accept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Law too lenient</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Some say 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No</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yes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51475">
                <a:tc>
                  <a:txBody>
                    <a:bodyPr/>
                    <a:lstStyle/>
                    <a:p>
                      <a:pPr indent="0" lvl="0" marL="0" rtl="0" algn="l">
                        <a:spcBef>
                          <a:spcPts val="0"/>
                        </a:spcBef>
                        <a:spcAft>
                          <a:spcPts val="0"/>
                        </a:spcAft>
                        <a:buNone/>
                      </a:pPr>
                      <a:r>
                        <a:rPr b="1" lang="en-GB" sz="1100"/>
                        <a:t>Workplace attitude</a:t>
                      </a:r>
                      <a:endParaRPr b="1"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People vape during breaktime/in secret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People vape during breaktime/in secret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GB" sz="1100"/>
                        <a:t>Nobody vapes during work</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bl>
          </a:graphicData>
        </a:graphic>
      </p:graphicFrame>
      <p:sp>
        <p:nvSpPr>
          <p:cNvPr id="439" name="Google Shape;439;p38"/>
          <p:cNvSpPr txBox="1"/>
          <p:nvPr/>
        </p:nvSpPr>
        <p:spPr>
          <a:xfrm>
            <a:off x="590375" y="210975"/>
            <a:ext cx="55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Interpretation of the Clustering on Workplace factors</a:t>
            </a:r>
            <a:endParaRPr b="1">
              <a:latin typeface="Proxima Nova"/>
              <a:ea typeface="Proxima Nova"/>
              <a:cs typeface="Proxima Nova"/>
              <a:sym typeface="Proxima Nova"/>
            </a:endParaRPr>
          </a:p>
        </p:txBody>
      </p:sp>
      <p:sp>
        <p:nvSpPr>
          <p:cNvPr id="440" name="Google Shape;440;p38"/>
          <p:cNvSpPr txBox="1"/>
          <p:nvPr/>
        </p:nvSpPr>
        <p:spPr>
          <a:xfrm>
            <a:off x="7134050" y="2691150"/>
            <a:ext cx="243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Raw numbers of response</a:t>
            </a:r>
            <a:endParaRPr sz="1100">
              <a:latin typeface="Proxima Nova"/>
              <a:ea typeface="Proxima Nova"/>
              <a:cs typeface="Proxima Nova"/>
              <a:sym typeface="Proxima Nova"/>
            </a:endParaRPr>
          </a:p>
        </p:txBody>
      </p:sp>
      <p:graphicFrame>
        <p:nvGraphicFramePr>
          <p:cNvPr id="441" name="Google Shape;441;p38"/>
          <p:cNvGraphicFramePr/>
          <p:nvPr/>
        </p:nvGraphicFramePr>
        <p:xfrm>
          <a:off x="6869925" y="3038325"/>
          <a:ext cx="3000000" cy="3000000"/>
        </p:xfrm>
        <a:graphic>
          <a:graphicData uri="http://schemas.openxmlformats.org/drawingml/2006/table">
            <a:tbl>
              <a:tblPr>
                <a:noFill/>
                <a:tableStyleId>{42C3D2BC-A12B-475F-9FE5-6369B618C543}</a:tableStyleId>
              </a:tblPr>
              <a:tblGrid>
                <a:gridCol w="555300"/>
                <a:gridCol w="586550"/>
                <a:gridCol w="541675"/>
                <a:gridCol w="534525"/>
              </a:tblGrid>
              <a:tr h="381000">
                <a:tc>
                  <a:txBody>
                    <a:bodyPr/>
                    <a:lstStyle/>
                    <a:p>
                      <a:pPr indent="0" lvl="0" marL="0" rtl="0" algn="l">
                        <a:spcBef>
                          <a:spcPts val="0"/>
                        </a:spcBef>
                        <a:spcAft>
                          <a:spcPts val="0"/>
                        </a:spcAft>
                        <a:buNone/>
                      </a:pPr>
                      <a:r>
                        <a:t/>
                      </a:r>
                      <a:endParaRPr sz="800"/>
                    </a:p>
                  </a:txBody>
                  <a:tcPr marT="91425" marB="91425" marR="91425" marL="91425">
                    <a:solidFill>
                      <a:schemeClr val="lt2"/>
                    </a:solidFill>
                  </a:tcPr>
                </a:tc>
                <a:tc>
                  <a:txBody>
                    <a:bodyPr/>
                    <a:lstStyle/>
                    <a:p>
                      <a:pPr indent="0" lvl="0" marL="0" rtl="0" algn="l">
                        <a:spcBef>
                          <a:spcPts val="0"/>
                        </a:spcBef>
                        <a:spcAft>
                          <a:spcPts val="0"/>
                        </a:spcAft>
                        <a:buNone/>
                      </a:pPr>
                      <a:r>
                        <a:rPr lang="en-GB" sz="800"/>
                        <a:t>Cluster 0</a:t>
                      </a:r>
                      <a:endParaRPr sz="800"/>
                    </a:p>
                  </a:txBody>
                  <a:tcPr marT="91425" marB="91425" marR="91425" marL="91425">
                    <a:solidFill>
                      <a:schemeClr val="lt2"/>
                    </a:solidFill>
                  </a:tcPr>
                </a:tc>
                <a:tc>
                  <a:txBody>
                    <a:bodyPr/>
                    <a:lstStyle/>
                    <a:p>
                      <a:pPr indent="0" lvl="0" marL="0" rtl="0" algn="l">
                        <a:spcBef>
                          <a:spcPts val="0"/>
                        </a:spcBef>
                        <a:spcAft>
                          <a:spcPts val="0"/>
                        </a:spcAft>
                        <a:buNone/>
                      </a:pPr>
                      <a:r>
                        <a:rPr lang="en-GB" sz="800"/>
                        <a:t>Cluster 1</a:t>
                      </a:r>
                      <a:endParaRPr sz="800"/>
                    </a:p>
                  </a:txBody>
                  <a:tcPr marT="91425" marB="91425" marR="91425" marL="91425">
                    <a:solidFill>
                      <a:schemeClr val="lt2"/>
                    </a:solidFill>
                  </a:tcPr>
                </a:tc>
                <a:tc>
                  <a:txBody>
                    <a:bodyPr/>
                    <a:lstStyle/>
                    <a:p>
                      <a:pPr indent="0" lvl="0" marL="0" rtl="0" algn="l">
                        <a:spcBef>
                          <a:spcPts val="0"/>
                        </a:spcBef>
                        <a:spcAft>
                          <a:spcPts val="0"/>
                        </a:spcAft>
                        <a:buNone/>
                      </a:pPr>
                      <a:r>
                        <a:rPr lang="en-GB" sz="800"/>
                        <a:t>Cluster 2</a:t>
                      </a:r>
                      <a:endParaRPr sz="800"/>
                    </a:p>
                  </a:txBody>
                  <a:tcPr marT="91425" marB="91425" marR="91425" marL="91425">
                    <a:solidFill>
                      <a:schemeClr val="lt2"/>
                    </a:solidFill>
                  </a:tcPr>
                </a:tc>
              </a:tr>
              <a:tr h="381000">
                <a:tc>
                  <a:txBody>
                    <a:bodyPr/>
                    <a:lstStyle/>
                    <a:p>
                      <a:pPr indent="0" lvl="0" marL="0" rtl="0" algn="l">
                        <a:spcBef>
                          <a:spcPts val="0"/>
                        </a:spcBef>
                        <a:spcAft>
                          <a:spcPts val="0"/>
                        </a:spcAft>
                        <a:buNone/>
                      </a:pPr>
                      <a:r>
                        <a:rPr lang="en-GB" sz="800"/>
                        <a:t>Never Vaped before</a:t>
                      </a:r>
                      <a:endParaRPr sz="800"/>
                    </a:p>
                  </a:txBody>
                  <a:tcPr marT="91425" marB="91425" marR="91425" marL="91425"/>
                </a:tc>
                <a:tc>
                  <a:txBody>
                    <a:bodyPr/>
                    <a:lstStyle/>
                    <a:p>
                      <a:pPr indent="0" lvl="0" marL="0" rtl="0" algn="l">
                        <a:spcBef>
                          <a:spcPts val="0"/>
                        </a:spcBef>
                        <a:spcAft>
                          <a:spcPts val="0"/>
                        </a:spcAft>
                        <a:buNone/>
                      </a:pPr>
                      <a:r>
                        <a:rPr lang="en-GB" sz="800"/>
                        <a:t>21</a:t>
                      </a:r>
                      <a:endParaRPr sz="800"/>
                    </a:p>
                  </a:txBody>
                  <a:tcPr marT="91425" marB="91425" marR="91425" marL="91425"/>
                </a:tc>
                <a:tc>
                  <a:txBody>
                    <a:bodyPr/>
                    <a:lstStyle/>
                    <a:p>
                      <a:pPr indent="0" lvl="0" marL="0" rtl="0" algn="l">
                        <a:spcBef>
                          <a:spcPts val="0"/>
                        </a:spcBef>
                        <a:spcAft>
                          <a:spcPts val="0"/>
                        </a:spcAft>
                        <a:buNone/>
                      </a:pPr>
                      <a:r>
                        <a:rPr lang="en-GB" sz="800"/>
                        <a:t>12</a:t>
                      </a:r>
                      <a:endParaRPr sz="800"/>
                    </a:p>
                  </a:txBody>
                  <a:tcPr marT="91425" marB="91425" marR="91425" marL="91425"/>
                </a:tc>
                <a:tc>
                  <a:txBody>
                    <a:bodyPr/>
                    <a:lstStyle/>
                    <a:p>
                      <a:pPr indent="0" lvl="0" marL="0" rtl="0" algn="l">
                        <a:spcBef>
                          <a:spcPts val="0"/>
                        </a:spcBef>
                        <a:spcAft>
                          <a:spcPts val="0"/>
                        </a:spcAft>
                        <a:buNone/>
                      </a:pPr>
                      <a:r>
                        <a:rPr lang="en-GB" sz="800"/>
                        <a:t>18</a:t>
                      </a:r>
                      <a:endParaRPr sz="800"/>
                    </a:p>
                  </a:txBody>
                  <a:tcPr marT="91425" marB="91425" marR="91425" marL="91425"/>
                </a:tc>
              </a:tr>
              <a:tr h="381000">
                <a:tc>
                  <a:txBody>
                    <a:bodyPr/>
                    <a:lstStyle/>
                    <a:p>
                      <a:pPr indent="0" lvl="0" marL="0" rtl="0" algn="l">
                        <a:spcBef>
                          <a:spcPts val="0"/>
                        </a:spcBef>
                        <a:spcAft>
                          <a:spcPts val="0"/>
                        </a:spcAft>
                        <a:buNone/>
                      </a:pPr>
                      <a:r>
                        <a:rPr lang="en-GB" sz="800"/>
                        <a:t>Vaped before</a:t>
                      </a:r>
                      <a:endParaRPr sz="800"/>
                    </a:p>
                  </a:txBody>
                  <a:tcPr marT="91425" marB="91425" marR="91425" marL="91425"/>
                </a:tc>
                <a:tc>
                  <a:txBody>
                    <a:bodyPr/>
                    <a:lstStyle/>
                    <a:p>
                      <a:pPr indent="0" lvl="0" marL="0" rtl="0" algn="l">
                        <a:spcBef>
                          <a:spcPts val="0"/>
                        </a:spcBef>
                        <a:spcAft>
                          <a:spcPts val="0"/>
                        </a:spcAft>
                        <a:buNone/>
                      </a:pPr>
                      <a:r>
                        <a:rPr lang="en-GB" sz="800"/>
                        <a:t>13</a:t>
                      </a:r>
                      <a:endParaRPr sz="800"/>
                    </a:p>
                  </a:txBody>
                  <a:tcPr marT="91425" marB="91425" marR="91425" marL="91425"/>
                </a:tc>
                <a:tc>
                  <a:txBody>
                    <a:bodyPr/>
                    <a:lstStyle/>
                    <a:p>
                      <a:pPr indent="0" lvl="0" marL="0" rtl="0" algn="l">
                        <a:spcBef>
                          <a:spcPts val="0"/>
                        </a:spcBef>
                        <a:spcAft>
                          <a:spcPts val="0"/>
                        </a:spcAft>
                        <a:buNone/>
                      </a:pPr>
                      <a:r>
                        <a:rPr lang="en-GB" sz="800"/>
                        <a:t>7</a:t>
                      </a:r>
                      <a:endParaRPr sz="800"/>
                    </a:p>
                  </a:txBody>
                  <a:tcPr marT="91425" marB="91425" marR="91425" marL="91425"/>
                </a:tc>
                <a:tc>
                  <a:txBody>
                    <a:bodyPr/>
                    <a:lstStyle/>
                    <a:p>
                      <a:pPr indent="0" lvl="0" marL="0" rtl="0" algn="l">
                        <a:spcBef>
                          <a:spcPts val="0"/>
                        </a:spcBef>
                        <a:spcAft>
                          <a:spcPts val="0"/>
                        </a:spcAft>
                        <a:buNone/>
                      </a:pPr>
                      <a:r>
                        <a:rPr lang="en-GB" sz="800"/>
                        <a:t>4</a:t>
                      </a:r>
                      <a:endParaRPr sz="800"/>
                    </a:p>
                  </a:txBody>
                  <a:tcPr marT="91425" marB="91425" marR="91425" marL="91425"/>
                </a:tc>
              </a:tr>
              <a:tr h="381000">
                <a:tc>
                  <a:txBody>
                    <a:bodyPr/>
                    <a:lstStyle/>
                    <a:p>
                      <a:pPr indent="0" lvl="0" marL="0" rtl="0" algn="l">
                        <a:spcBef>
                          <a:spcPts val="0"/>
                        </a:spcBef>
                        <a:spcAft>
                          <a:spcPts val="0"/>
                        </a:spcAft>
                        <a:buNone/>
                      </a:pPr>
                      <a:r>
                        <a:rPr lang="en-GB" sz="800"/>
                        <a:t>Total</a:t>
                      </a:r>
                      <a:endParaRPr sz="800"/>
                    </a:p>
                  </a:txBody>
                  <a:tcPr marT="91425" marB="91425" marR="91425" marL="91425"/>
                </a:tc>
                <a:tc>
                  <a:txBody>
                    <a:bodyPr/>
                    <a:lstStyle/>
                    <a:p>
                      <a:pPr indent="0" lvl="0" marL="0" rtl="0" algn="l">
                        <a:spcBef>
                          <a:spcPts val="0"/>
                        </a:spcBef>
                        <a:spcAft>
                          <a:spcPts val="0"/>
                        </a:spcAft>
                        <a:buNone/>
                      </a:pPr>
                      <a:r>
                        <a:rPr lang="en-GB" sz="800"/>
                        <a:t>34</a:t>
                      </a:r>
                      <a:endParaRPr sz="800"/>
                    </a:p>
                  </a:txBody>
                  <a:tcPr marT="91425" marB="91425" marR="91425" marL="91425"/>
                </a:tc>
                <a:tc>
                  <a:txBody>
                    <a:bodyPr/>
                    <a:lstStyle/>
                    <a:p>
                      <a:pPr indent="0" lvl="0" marL="0" rtl="0" algn="l">
                        <a:spcBef>
                          <a:spcPts val="0"/>
                        </a:spcBef>
                        <a:spcAft>
                          <a:spcPts val="0"/>
                        </a:spcAft>
                        <a:buNone/>
                      </a:pPr>
                      <a:r>
                        <a:rPr lang="en-GB" sz="800"/>
                        <a:t>19</a:t>
                      </a:r>
                      <a:endParaRPr sz="800"/>
                    </a:p>
                  </a:txBody>
                  <a:tcPr marT="91425" marB="91425" marR="91425" marL="91425"/>
                </a:tc>
                <a:tc>
                  <a:txBody>
                    <a:bodyPr/>
                    <a:lstStyle/>
                    <a:p>
                      <a:pPr indent="0" lvl="0" marL="0" rtl="0" algn="l">
                        <a:spcBef>
                          <a:spcPts val="0"/>
                        </a:spcBef>
                        <a:spcAft>
                          <a:spcPts val="0"/>
                        </a:spcAft>
                        <a:buNone/>
                      </a:pPr>
                      <a:r>
                        <a:rPr lang="en-GB" sz="800"/>
                        <a:t>22</a:t>
                      </a:r>
                      <a:endParaRPr sz="8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nvSpPr>
        <p:spPr>
          <a:xfrm>
            <a:off x="655750" y="1213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Fira Sans Extra Condensed"/>
                <a:ea typeface="Fira Sans Extra Condensed"/>
                <a:cs typeface="Fira Sans Extra Condensed"/>
                <a:sym typeface="Fira Sans Extra Condensed"/>
              </a:rPr>
              <a:t>Vape Perception Clustering</a:t>
            </a:r>
            <a:endParaRPr b="1" sz="2400">
              <a:solidFill>
                <a:srgbClr val="000000"/>
              </a:solidFill>
              <a:latin typeface="Fira Sans Extra Condensed"/>
              <a:ea typeface="Fira Sans Extra Condensed"/>
              <a:cs typeface="Fira Sans Extra Condensed"/>
              <a:sym typeface="Fira Sans Extra Condensed"/>
            </a:endParaRPr>
          </a:p>
        </p:txBody>
      </p:sp>
      <p:pic>
        <p:nvPicPr>
          <p:cNvPr id="447" name="Google Shape;447;p39"/>
          <p:cNvPicPr preferRelativeResize="0"/>
          <p:nvPr/>
        </p:nvPicPr>
        <p:blipFill>
          <a:blip r:embed="rId3">
            <a:alphaModFix/>
          </a:blip>
          <a:stretch>
            <a:fillRect/>
          </a:stretch>
        </p:blipFill>
        <p:spPr>
          <a:xfrm>
            <a:off x="5471282" y="3076639"/>
            <a:ext cx="3595318" cy="1945961"/>
          </a:xfrm>
          <a:prstGeom prst="rect">
            <a:avLst/>
          </a:prstGeom>
          <a:noFill/>
          <a:ln>
            <a:noFill/>
          </a:ln>
        </p:spPr>
      </p:pic>
      <p:sp>
        <p:nvSpPr>
          <p:cNvPr id="448" name="Google Shape;448;p39"/>
          <p:cNvSpPr txBox="1"/>
          <p:nvPr/>
        </p:nvSpPr>
        <p:spPr>
          <a:xfrm>
            <a:off x="5387575" y="2729351"/>
            <a:ext cx="39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Proportion of people that quit vape before</a:t>
            </a:r>
            <a:endParaRPr b="1">
              <a:latin typeface="Proxima Nova"/>
              <a:ea typeface="Proxima Nova"/>
              <a:cs typeface="Proxima Nova"/>
              <a:sym typeface="Proxima Nova"/>
            </a:endParaRPr>
          </a:p>
        </p:txBody>
      </p:sp>
      <p:pic>
        <p:nvPicPr>
          <p:cNvPr id="449" name="Google Shape;449;p39"/>
          <p:cNvPicPr preferRelativeResize="0"/>
          <p:nvPr/>
        </p:nvPicPr>
        <p:blipFill>
          <a:blip r:embed="rId4">
            <a:alphaModFix/>
          </a:blip>
          <a:stretch>
            <a:fillRect/>
          </a:stretch>
        </p:blipFill>
        <p:spPr>
          <a:xfrm>
            <a:off x="5468446" y="875472"/>
            <a:ext cx="3570938" cy="1786152"/>
          </a:xfrm>
          <a:prstGeom prst="rect">
            <a:avLst/>
          </a:prstGeom>
          <a:noFill/>
          <a:ln>
            <a:noFill/>
          </a:ln>
        </p:spPr>
      </p:pic>
      <p:sp>
        <p:nvSpPr>
          <p:cNvPr id="450" name="Google Shape;450;p39"/>
          <p:cNvSpPr txBox="1"/>
          <p:nvPr/>
        </p:nvSpPr>
        <p:spPr>
          <a:xfrm>
            <a:off x="5438270" y="512700"/>
            <a:ext cx="3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Frequency of vaping</a:t>
            </a:r>
            <a:endParaRPr b="1">
              <a:latin typeface="Proxima Nova"/>
              <a:ea typeface="Proxima Nova"/>
              <a:cs typeface="Proxima Nova"/>
              <a:sym typeface="Proxima Nova"/>
            </a:endParaRPr>
          </a:p>
        </p:txBody>
      </p:sp>
      <p:sp>
        <p:nvSpPr>
          <p:cNvPr id="451" name="Google Shape;451;p39"/>
          <p:cNvSpPr/>
          <p:nvPr/>
        </p:nvSpPr>
        <p:spPr>
          <a:xfrm>
            <a:off x="40019" y="3185024"/>
            <a:ext cx="2111100" cy="17643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452" name="Google Shape;452;p39"/>
          <p:cNvSpPr/>
          <p:nvPr/>
        </p:nvSpPr>
        <p:spPr>
          <a:xfrm>
            <a:off x="301973" y="482525"/>
            <a:ext cx="2778600" cy="250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453" name="Google Shape;453;p39"/>
          <p:cNvSpPr/>
          <p:nvPr/>
        </p:nvSpPr>
        <p:spPr>
          <a:xfrm>
            <a:off x="2727150" y="2174225"/>
            <a:ext cx="2455800" cy="20889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454" name="Google Shape;454;p39"/>
          <p:cNvSpPr txBox="1"/>
          <p:nvPr/>
        </p:nvSpPr>
        <p:spPr>
          <a:xfrm>
            <a:off x="-92875" y="3264675"/>
            <a:ext cx="23769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latin typeface="Catamaran"/>
                <a:ea typeface="Catamaran"/>
                <a:cs typeface="Catamaran"/>
                <a:sym typeface="Catamaran"/>
              </a:rPr>
              <a:t>Cluster 1</a:t>
            </a:r>
            <a:endParaRPr sz="1300">
              <a:latin typeface="Catamaran"/>
              <a:ea typeface="Catamaran"/>
              <a:cs typeface="Catamaran"/>
              <a:sym typeface="Catamaran"/>
            </a:endParaRPr>
          </a:p>
          <a:p>
            <a:pPr indent="0" lvl="0" marL="0" rtl="0" algn="ctr">
              <a:spcBef>
                <a:spcPts val="0"/>
              </a:spcBef>
              <a:spcAft>
                <a:spcPts val="0"/>
              </a:spcAft>
              <a:buNone/>
            </a:pPr>
            <a:r>
              <a:rPr lang="en-GB" sz="1000">
                <a:latin typeface="Catamaran"/>
                <a:ea typeface="Catamaran"/>
                <a:cs typeface="Catamaran"/>
                <a:sym typeface="Catamaran"/>
              </a:rPr>
              <a:t>-</a:t>
            </a:r>
            <a:r>
              <a:rPr lang="en-GB" sz="1100">
                <a:latin typeface="Catamaran"/>
                <a:ea typeface="Catamaran"/>
                <a:cs typeface="Catamaran"/>
                <a:sym typeface="Catamaran"/>
              </a:rPr>
              <a:t>Thinks vaping/2nd hand vape </a:t>
            </a:r>
            <a:r>
              <a:rPr b="1" lang="en-GB" sz="1100">
                <a:latin typeface="Catamaran"/>
                <a:ea typeface="Catamaran"/>
                <a:cs typeface="Catamaran"/>
                <a:sym typeface="Catamaran"/>
              </a:rPr>
              <a:t>healthier</a:t>
            </a:r>
            <a:r>
              <a:rPr lang="en-GB" sz="1100">
                <a:latin typeface="Catamaran"/>
                <a:ea typeface="Catamaran"/>
                <a:cs typeface="Catamaran"/>
                <a:sym typeface="Catamaran"/>
              </a:rPr>
              <a:t> than smoking</a:t>
            </a:r>
            <a:endParaRPr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a:t>
            </a:r>
            <a:r>
              <a:rPr b="1" lang="en-GB" sz="1100">
                <a:latin typeface="Catamaran"/>
                <a:ea typeface="Catamaran"/>
                <a:cs typeface="Catamaran"/>
                <a:sym typeface="Catamaran"/>
              </a:rPr>
              <a:t>Would accept from colleague</a:t>
            </a:r>
            <a:endParaRPr b="1"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-Colleagues </a:t>
            </a:r>
            <a:r>
              <a:rPr b="1" lang="en-GB" sz="1100">
                <a:latin typeface="Catamaran"/>
                <a:ea typeface="Catamaran"/>
                <a:cs typeface="Catamaran"/>
                <a:sym typeface="Catamaran"/>
              </a:rPr>
              <a:t>vape during work break</a:t>
            </a:r>
            <a:endParaRPr b="1"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a:t>
            </a:r>
            <a:r>
              <a:rPr b="1" lang="en-GB" sz="1100">
                <a:latin typeface="Catamaran"/>
                <a:ea typeface="Catamaran"/>
                <a:cs typeface="Catamaran"/>
                <a:sym typeface="Catamaran"/>
              </a:rPr>
              <a:t>Parents do not</a:t>
            </a:r>
            <a:r>
              <a:rPr lang="en-GB" sz="1100">
                <a:latin typeface="Catamaran"/>
                <a:ea typeface="Catamaran"/>
                <a:cs typeface="Catamaran"/>
                <a:sym typeface="Catamaran"/>
              </a:rPr>
              <a:t> </a:t>
            </a:r>
            <a:r>
              <a:rPr b="1" lang="en-GB" sz="1100">
                <a:latin typeface="Catamaran"/>
                <a:ea typeface="Catamaran"/>
                <a:cs typeface="Catamaran"/>
                <a:sym typeface="Catamaran"/>
              </a:rPr>
              <a:t>vape</a:t>
            </a:r>
            <a:r>
              <a:rPr lang="en-GB" sz="1100">
                <a:latin typeface="Catamaran"/>
                <a:ea typeface="Catamaran"/>
                <a:cs typeface="Catamaran"/>
                <a:sym typeface="Catamaran"/>
              </a:rPr>
              <a:t>/smoke</a:t>
            </a:r>
            <a:endParaRPr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a:t>
            </a:r>
            <a:r>
              <a:rPr b="1" lang="en-GB" sz="1100">
                <a:latin typeface="Catamaran"/>
                <a:ea typeface="Catamaran"/>
                <a:cs typeface="Catamaran"/>
                <a:sym typeface="Catamaran"/>
              </a:rPr>
              <a:t>might not be aware</a:t>
            </a:r>
            <a:r>
              <a:rPr lang="en-GB" sz="1100">
                <a:latin typeface="Catamaran"/>
                <a:ea typeface="Catamaran"/>
                <a:cs typeface="Catamaran"/>
                <a:sym typeface="Catamaran"/>
              </a:rPr>
              <a:t> of vape/smoke risk</a:t>
            </a:r>
            <a:endParaRPr sz="1100">
              <a:latin typeface="Catamaran"/>
              <a:ea typeface="Catamaran"/>
              <a:cs typeface="Catamaran"/>
              <a:sym typeface="Catamaran"/>
            </a:endParaRPr>
          </a:p>
        </p:txBody>
      </p:sp>
      <p:sp>
        <p:nvSpPr>
          <p:cNvPr id="455" name="Google Shape;455;p39"/>
          <p:cNvSpPr txBox="1"/>
          <p:nvPr/>
        </p:nvSpPr>
        <p:spPr>
          <a:xfrm>
            <a:off x="225915" y="729437"/>
            <a:ext cx="29307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atamaran"/>
                <a:ea typeface="Catamaran"/>
                <a:cs typeface="Catamaran"/>
                <a:sym typeface="Catamaran"/>
              </a:rPr>
              <a:t>Cluster 0</a:t>
            </a:r>
            <a:endParaRPr b="1">
              <a:latin typeface="Catamaran"/>
              <a:ea typeface="Catamaran"/>
              <a:cs typeface="Catamaran"/>
              <a:sym typeface="Catamaran"/>
            </a:endParaRPr>
          </a:p>
          <a:p>
            <a:pPr indent="0" lvl="0" marL="0" rtl="0" algn="l">
              <a:spcBef>
                <a:spcPts val="0"/>
              </a:spcBef>
              <a:spcAft>
                <a:spcPts val="0"/>
              </a:spcAft>
              <a:buNone/>
            </a:pPr>
            <a:r>
              <a:t/>
            </a:r>
            <a:endParaRPr sz="1500">
              <a:latin typeface="Catamaran"/>
              <a:ea typeface="Catamaran"/>
              <a:cs typeface="Catamaran"/>
              <a:sym typeface="Catamaran"/>
            </a:endParaRPr>
          </a:p>
          <a:p>
            <a:pPr indent="0" lvl="0" marL="0" rtl="0" algn="ctr">
              <a:spcBef>
                <a:spcPts val="0"/>
              </a:spcBef>
              <a:spcAft>
                <a:spcPts val="0"/>
              </a:spcAft>
              <a:buNone/>
            </a:pPr>
            <a:r>
              <a:rPr lang="en-GB" sz="1200">
                <a:latin typeface="Catamaran"/>
                <a:ea typeface="Catamaran"/>
                <a:cs typeface="Catamaran"/>
                <a:sym typeface="Catamaran"/>
              </a:rPr>
              <a:t>- Think vaping and 2nd hand vape </a:t>
            </a:r>
            <a:r>
              <a:rPr b="1" lang="en-GB" sz="1200">
                <a:latin typeface="Catamaran"/>
                <a:ea typeface="Catamaran"/>
                <a:cs typeface="Catamaran"/>
                <a:sym typeface="Catamaran"/>
              </a:rPr>
              <a:t>same as</a:t>
            </a:r>
            <a:r>
              <a:rPr lang="en-GB" sz="1200">
                <a:latin typeface="Catamaran"/>
                <a:ea typeface="Catamaran"/>
                <a:cs typeface="Catamaran"/>
                <a:sym typeface="Catamaran"/>
              </a:rPr>
              <a:t>  smoking </a:t>
            </a:r>
            <a:endParaRPr sz="1200">
              <a:latin typeface="Catamaran"/>
              <a:ea typeface="Catamaran"/>
              <a:cs typeface="Catamaran"/>
              <a:sym typeface="Catamaran"/>
            </a:endParaRPr>
          </a:p>
          <a:p>
            <a:pPr indent="0" lvl="0" marL="0" rtl="0" algn="ctr">
              <a:spcBef>
                <a:spcPts val="0"/>
              </a:spcBef>
              <a:spcAft>
                <a:spcPts val="0"/>
              </a:spcAft>
              <a:buNone/>
            </a:pPr>
            <a:r>
              <a:rPr lang="en-GB" sz="1200">
                <a:latin typeface="Catamaran"/>
                <a:ea typeface="Catamaran"/>
                <a:cs typeface="Catamaran"/>
                <a:sym typeface="Catamaran"/>
              </a:rPr>
              <a:t>- </a:t>
            </a:r>
            <a:r>
              <a:rPr b="1" lang="en-GB" sz="1200">
                <a:latin typeface="Catamaran"/>
                <a:ea typeface="Catamaran"/>
                <a:cs typeface="Catamaran"/>
                <a:sym typeface="Catamaran"/>
              </a:rPr>
              <a:t>Some accept</a:t>
            </a:r>
            <a:r>
              <a:rPr lang="en-GB" sz="1200">
                <a:latin typeface="Catamaran"/>
                <a:ea typeface="Catamaran"/>
                <a:cs typeface="Catamaran"/>
                <a:sym typeface="Catamaran"/>
              </a:rPr>
              <a:t> vape from boss/client/colleagues</a:t>
            </a:r>
            <a:endParaRPr sz="1200">
              <a:latin typeface="Catamaran"/>
              <a:ea typeface="Catamaran"/>
              <a:cs typeface="Catamaran"/>
              <a:sym typeface="Catamaran"/>
            </a:endParaRPr>
          </a:p>
          <a:p>
            <a:pPr indent="0" lvl="0" marL="0" rtl="0" algn="ctr">
              <a:spcBef>
                <a:spcPts val="0"/>
              </a:spcBef>
              <a:spcAft>
                <a:spcPts val="0"/>
              </a:spcAft>
              <a:buNone/>
            </a:pPr>
            <a:r>
              <a:rPr lang="en-GB" sz="1200">
                <a:latin typeface="Catamaran"/>
                <a:ea typeface="Catamaran"/>
                <a:cs typeface="Catamaran"/>
                <a:sym typeface="Catamaran"/>
              </a:rPr>
              <a:t>-</a:t>
            </a:r>
            <a:r>
              <a:rPr b="1" lang="en-GB" sz="1200">
                <a:latin typeface="Catamaran"/>
                <a:ea typeface="Catamaran"/>
                <a:cs typeface="Catamaran"/>
                <a:sym typeface="Catamaran"/>
              </a:rPr>
              <a:t>Exposed to vaping during work</a:t>
            </a:r>
            <a:endParaRPr b="1" sz="1200">
              <a:latin typeface="Catamaran"/>
              <a:ea typeface="Catamaran"/>
              <a:cs typeface="Catamaran"/>
              <a:sym typeface="Catamaran"/>
            </a:endParaRPr>
          </a:p>
          <a:p>
            <a:pPr indent="0" lvl="0" marL="0" rtl="0" algn="ctr">
              <a:spcBef>
                <a:spcPts val="0"/>
              </a:spcBef>
              <a:spcAft>
                <a:spcPts val="0"/>
              </a:spcAft>
              <a:buNone/>
            </a:pPr>
            <a:r>
              <a:rPr lang="en-GB" sz="1200">
                <a:latin typeface="Catamaran"/>
                <a:ea typeface="Catamaran"/>
                <a:cs typeface="Catamaran"/>
                <a:sym typeface="Catamaran"/>
              </a:rPr>
              <a:t>-</a:t>
            </a:r>
            <a:r>
              <a:rPr b="1" lang="en-GB" sz="1200">
                <a:latin typeface="Catamaran"/>
                <a:ea typeface="Catamaran"/>
                <a:cs typeface="Catamaran"/>
                <a:sym typeface="Catamaran"/>
              </a:rPr>
              <a:t>Parents</a:t>
            </a:r>
            <a:r>
              <a:rPr lang="en-GB" sz="1200">
                <a:latin typeface="Catamaran"/>
                <a:ea typeface="Catamaran"/>
                <a:cs typeface="Catamaran"/>
                <a:sym typeface="Catamaran"/>
              </a:rPr>
              <a:t> vape/smoke</a:t>
            </a:r>
            <a:endParaRPr sz="1200">
              <a:latin typeface="Catamaran"/>
              <a:ea typeface="Catamaran"/>
              <a:cs typeface="Catamaran"/>
              <a:sym typeface="Catamaran"/>
            </a:endParaRPr>
          </a:p>
          <a:p>
            <a:pPr indent="0" lvl="0" marL="0" rtl="0" algn="ctr">
              <a:spcBef>
                <a:spcPts val="0"/>
              </a:spcBef>
              <a:spcAft>
                <a:spcPts val="0"/>
              </a:spcAft>
              <a:buNone/>
            </a:pPr>
            <a:r>
              <a:rPr lang="en-GB" sz="1200">
                <a:latin typeface="Catamaran"/>
                <a:ea typeface="Catamaran"/>
                <a:cs typeface="Catamaran"/>
                <a:sym typeface="Catamaran"/>
              </a:rPr>
              <a:t>-</a:t>
            </a:r>
            <a:r>
              <a:rPr b="1" lang="en-GB" sz="1200">
                <a:latin typeface="Catamaran"/>
                <a:ea typeface="Catamaran"/>
                <a:cs typeface="Catamaran"/>
                <a:sym typeface="Catamaran"/>
              </a:rPr>
              <a:t>Aware</a:t>
            </a:r>
            <a:r>
              <a:rPr lang="en-GB" sz="1200">
                <a:latin typeface="Catamaran"/>
                <a:ea typeface="Catamaran"/>
                <a:cs typeface="Catamaran"/>
                <a:sym typeface="Catamaran"/>
              </a:rPr>
              <a:t> of vape/smoke risk</a:t>
            </a:r>
            <a:endParaRPr sz="1200">
              <a:latin typeface="Catamaran"/>
              <a:ea typeface="Catamaran"/>
              <a:cs typeface="Catamaran"/>
              <a:sym typeface="Catamaran"/>
            </a:endParaRPr>
          </a:p>
          <a:p>
            <a:pPr indent="0" lvl="0" marL="0" rtl="0" algn="ctr">
              <a:spcBef>
                <a:spcPts val="0"/>
              </a:spcBef>
              <a:spcAft>
                <a:spcPts val="0"/>
              </a:spcAft>
              <a:buNone/>
            </a:pPr>
            <a:r>
              <a:t/>
            </a:r>
            <a:endParaRPr sz="1100">
              <a:latin typeface="Catamaran"/>
              <a:ea typeface="Catamaran"/>
              <a:cs typeface="Catamaran"/>
              <a:sym typeface="Catamaran"/>
            </a:endParaRPr>
          </a:p>
          <a:p>
            <a:pPr indent="0" lvl="0" marL="0" rtl="0" algn="ctr">
              <a:spcBef>
                <a:spcPts val="0"/>
              </a:spcBef>
              <a:spcAft>
                <a:spcPts val="0"/>
              </a:spcAft>
              <a:buNone/>
            </a:pPr>
            <a:r>
              <a:t/>
            </a:r>
            <a:endParaRPr sz="1100">
              <a:latin typeface="Catamaran"/>
              <a:ea typeface="Catamaran"/>
              <a:cs typeface="Catamaran"/>
              <a:sym typeface="Catamaran"/>
            </a:endParaRPr>
          </a:p>
        </p:txBody>
      </p:sp>
      <p:sp>
        <p:nvSpPr>
          <p:cNvPr id="456" name="Google Shape;456;p39"/>
          <p:cNvSpPr txBox="1"/>
          <p:nvPr/>
        </p:nvSpPr>
        <p:spPr>
          <a:xfrm>
            <a:off x="2805900" y="2342799"/>
            <a:ext cx="23769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atamaran"/>
                <a:ea typeface="Catamaran"/>
                <a:cs typeface="Catamaran"/>
                <a:sym typeface="Catamaran"/>
              </a:rPr>
              <a:t>Cluster 2</a:t>
            </a:r>
            <a:endParaRPr b="1">
              <a:latin typeface="Catamaran"/>
              <a:ea typeface="Catamaran"/>
              <a:cs typeface="Catamaran"/>
              <a:sym typeface="Catamaran"/>
            </a:endParaRPr>
          </a:p>
          <a:p>
            <a:pPr indent="0" lvl="0" marL="0" rtl="0" algn="ctr">
              <a:spcBef>
                <a:spcPts val="0"/>
              </a:spcBef>
              <a:spcAft>
                <a:spcPts val="0"/>
              </a:spcAft>
              <a:buNone/>
            </a:pPr>
            <a:r>
              <a:t/>
            </a:r>
            <a:endParaRPr>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-Think vaping and 2nd hand vape </a:t>
            </a:r>
            <a:r>
              <a:rPr b="1" lang="en-GB" sz="1100">
                <a:latin typeface="Catamaran"/>
                <a:ea typeface="Catamaran"/>
                <a:cs typeface="Catamaran"/>
                <a:sym typeface="Catamaran"/>
              </a:rPr>
              <a:t>not healthier</a:t>
            </a:r>
            <a:endParaRPr b="1"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-Group that </a:t>
            </a:r>
            <a:r>
              <a:rPr b="1" lang="en-GB" sz="1100">
                <a:latin typeface="Catamaran"/>
                <a:ea typeface="Catamaran"/>
                <a:cs typeface="Catamaran"/>
                <a:sym typeface="Catamaran"/>
              </a:rPr>
              <a:t>does not accept vape</a:t>
            </a:r>
            <a:endParaRPr b="1"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a:t>
            </a:r>
            <a:r>
              <a:rPr b="1" lang="en-GB" sz="1100">
                <a:latin typeface="Catamaran"/>
                <a:ea typeface="Catamaran"/>
                <a:cs typeface="Catamaran"/>
                <a:sym typeface="Catamaran"/>
              </a:rPr>
              <a:t>Not exposed</a:t>
            </a:r>
            <a:r>
              <a:rPr lang="en-GB" sz="1100">
                <a:latin typeface="Catamaran"/>
                <a:ea typeface="Catamaran"/>
                <a:cs typeface="Catamaran"/>
                <a:sym typeface="Catamaran"/>
              </a:rPr>
              <a:t> to vaping during work</a:t>
            </a:r>
            <a:endParaRPr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a:t>
            </a:r>
            <a:r>
              <a:rPr b="1" lang="en-GB" sz="1100">
                <a:latin typeface="Catamaran"/>
                <a:ea typeface="Catamaran"/>
                <a:cs typeface="Catamaran"/>
                <a:sym typeface="Catamaran"/>
              </a:rPr>
              <a:t>Parents do not vape</a:t>
            </a:r>
            <a:r>
              <a:rPr lang="en-GB" sz="1100">
                <a:latin typeface="Catamaran"/>
                <a:ea typeface="Catamaran"/>
                <a:cs typeface="Catamaran"/>
                <a:sym typeface="Catamaran"/>
              </a:rPr>
              <a:t>/smoke</a:t>
            </a:r>
            <a:endParaRPr sz="1100">
              <a:latin typeface="Catamaran"/>
              <a:ea typeface="Catamaran"/>
              <a:cs typeface="Catamaran"/>
              <a:sym typeface="Catamaran"/>
            </a:endParaRPr>
          </a:p>
          <a:p>
            <a:pPr indent="0" lvl="0" marL="0" rtl="0" algn="ctr">
              <a:spcBef>
                <a:spcPts val="0"/>
              </a:spcBef>
              <a:spcAft>
                <a:spcPts val="0"/>
              </a:spcAft>
              <a:buNone/>
            </a:pPr>
            <a:r>
              <a:rPr lang="en-GB" sz="1100">
                <a:latin typeface="Catamaran"/>
                <a:ea typeface="Catamaran"/>
                <a:cs typeface="Catamaran"/>
                <a:sym typeface="Catamaran"/>
              </a:rPr>
              <a:t>-</a:t>
            </a:r>
            <a:r>
              <a:rPr b="1" lang="en-GB" sz="1100">
                <a:latin typeface="Catamaran"/>
                <a:ea typeface="Catamaran"/>
                <a:cs typeface="Catamaran"/>
                <a:sym typeface="Catamaran"/>
              </a:rPr>
              <a:t>Aware</a:t>
            </a:r>
            <a:r>
              <a:rPr lang="en-GB" sz="1100">
                <a:latin typeface="Catamaran"/>
                <a:ea typeface="Catamaran"/>
                <a:cs typeface="Catamaran"/>
                <a:sym typeface="Catamaran"/>
              </a:rPr>
              <a:t> of vape/smoke risk</a:t>
            </a:r>
            <a:endParaRPr sz="1100">
              <a:latin typeface="Catamaran"/>
              <a:ea typeface="Catamaran"/>
              <a:cs typeface="Catamaran"/>
              <a:sym typeface="Catamaran"/>
            </a:endParaRPr>
          </a:p>
        </p:txBody>
      </p:sp>
      <p:sp>
        <p:nvSpPr>
          <p:cNvPr id="457" name="Google Shape;457;p39"/>
          <p:cNvSpPr txBox="1"/>
          <p:nvPr/>
        </p:nvSpPr>
        <p:spPr>
          <a:xfrm>
            <a:off x="760825" y="2571750"/>
            <a:ext cx="1860900" cy="400200"/>
          </a:xfrm>
          <a:prstGeom prst="rect">
            <a:avLst/>
          </a:prstGeom>
          <a:solidFill>
            <a:srgbClr val="B4A7D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First time/heavy users</a:t>
            </a:r>
            <a:endParaRPr>
              <a:latin typeface="Catamaran"/>
              <a:ea typeface="Catamaran"/>
              <a:cs typeface="Catamaran"/>
              <a:sym typeface="Catamaran"/>
            </a:endParaRPr>
          </a:p>
        </p:txBody>
      </p:sp>
      <p:sp>
        <p:nvSpPr>
          <p:cNvPr id="458" name="Google Shape;458;p39"/>
          <p:cNvSpPr txBox="1"/>
          <p:nvPr/>
        </p:nvSpPr>
        <p:spPr>
          <a:xfrm>
            <a:off x="3343050" y="4018225"/>
            <a:ext cx="1224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Social vapers</a:t>
            </a:r>
            <a:endParaRPr>
              <a:latin typeface="Catamaran"/>
              <a:ea typeface="Catamaran"/>
              <a:cs typeface="Catamaran"/>
              <a:sym typeface="Catamaran"/>
            </a:endParaRPr>
          </a:p>
        </p:txBody>
      </p:sp>
      <p:sp>
        <p:nvSpPr>
          <p:cNvPr id="459" name="Google Shape;459;p39"/>
          <p:cNvSpPr txBox="1"/>
          <p:nvPr/>
        </p:nvSpPr>
        <p:spPr>
          <a:xfrm>
            <a:off x="359175" y="4743300"/>
            <a:ext cx="1343400" cy="400200"/>
          </a:xfrm>
          <a:prstGeom prst="rect">
            <a:avLst/>
          </a:prstGeom>
          <a:solidFill>
            <a:srgbClr val="F1C23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Frequent users</a:t>
            </a:r>
            <a:endParaRPr>
              <a:latin typeface="Catamaran"/>
              <a:ea typeface="Catamaran"/>
              <a:cs typeface="Catamaran"/>
              <a:sym typeface="Catamaran"/>
            </a:endParaRPr>
          </a:p>
        </p:txBody>
      </p:sp>
      <p:cxnSp>
        <p:nvCxnSpPr>
          <p:cNvPr id="460" name="Google Shape;460;p39"/>
          <p:cNvCxnSpPr/>
          <p:nvPr/>
        </p:nvCxnSpPr>
        <p:spPr>
          <a:xfrm rot="10800000">
            <a:off x="3015725" y="1695425"/>
            <a:ext cx="2990100" cy="44400"/>
          </a:xfrm>
          <a:prstGeom prst="straightConnector1">
            <a:avLst/>
          </a:prstGeom>
          <a:noFill/>
          <a:ln cap="flat" cmpd="sng" w="9525">
            <a:solidFill>
              <a:schemeClr val="dk2"/>
            </a:solidFill>
            <a:prstDash val="solid"/>
            <a:round/>
            <a:headEnd len="med" w="med" type="none"/>
            <a:tailEnd len="med" w="med" type="triangle"/>
          </a:ln>
        </p:spPr>
      </p:cxnSp>
      <p:cxnSp>
        <p:nvCxnSpPr>
          <p:cNvPr id="461" name="Google Shape;461;p39"/>
          <p:cNvCxnSpPr/>
          <p:nvPr/>
        </p:nvCxnSpPr>
        <p:spPr>
          <a:xfrm rot="10800000">
            <a:off x="3042600" y="1704400"/>
            <a:ext cx="2998800" cy="3825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39"/>
          <p:cNvCxnSpPr>
            <a:endCxn id="459" idx="3"/>
          </p:cNvCxnSpPr>
          <p:nvPr/>
        </p:nvCxnSpPr>
        <p:spPr>
          <a:xfrm flipH="1">
            <a:off x="1702575" y="1929000"/>
            <a:ext cx="4797000" cy="30144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39"/>
          <p:cNvCxnSpPr>
            <a:endCxn id="458" idx="3"/>
          </p:cNvCxnSpPr>
          <p:nvPr/>
        </p:nvCxnSpPr>
        <p:spPr>
          <a:xfrm flipH="1">
            <a:off x="4567050" y="1698325"/>
            <a:ext cx="2730600" cy="252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pic>
        <p:nvPicPr>
          <p:cNvPr id="468" name="Google Shape;468;p40"/>
          <p:cNvPicPr preferRelativeResize="0"/>
          <p:nvPr/>
        </p:nvPicPr>
        <p:blipFill>
          <a:blip r:embed="rId3">
            <a:alphaModFix/>
          </a:blip>
          <a:stretch>
            <a:fillRect/>
          </a:stretch>
        </p:blipFill>
        <p:spPr>
          <a:xfrm>
            <a:off x="610225" y="1505900"/>
            <a:ext cx="7593650" cy="3370651"/>
          </a:xfrm>
          <a:prstGeom prst="rect">
            <a:avLst/>
          </a:prstGeom>
          <a:noFill/>
          <a:ln>
            <a:noFill/>
          </a:ln>
        </p:spPr>
      </p:pic>
      <p:sp>
        <p:nvSpPr>
          <p:cNvPr id="469" name="Google Shape;469;p40"/>
          <p:cNvSpPr txBox="1"/>
          <p:nvPr/>
        </p:nvSpPr>
        <p:spPr>
          <a:xfrm>
            <a:off x="700350" y="777700"/>
            <a:ext cx="722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For the inputs for the decision tree to determine the important factors that group the clusters, we used the same inputs as in the clustering model. We perform the same encoding here as well.</a:t>
            </a:r>
            <a:endParaRPr>
              <a:latin typeface="Catamaran"/>
              <a:ea typeface="Catamaran"/>
              <a:cs typeface="Catamaran"/>
              <a:sym typeface="Catamaran"/>
            </a:endParaRPr>
          </a:p>
        </p:txBody>
      </p:sp>
      <p:sp>
        <p:nvSpPr>
          <p:cNvPr id="470" name="Google Shape;470;p40"/>
          <p:cNvSpPr txBox="1"/>
          <p:nvPr/>
        </p:nvSpPr>
        <p:spPr>
          <a:xfrm>
            <a:off x="0" y="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Fira Sans Extra Condensed"/>
                <a:ea typeface="Fira Sans Extra Condensed"/>
                <a:cs typeface="Fira Sans Extra Condensed"/>
                <a:sym typeface="Fira Sans Extra Condensed"/>
              </a:rPr>
              <a:t>Decision tree based on perception cluster</a:t>
            </a:r>
            <a:endParaRPr b="1" sz="24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pic>
        <p:nvPicPr>
          <p:cNvPr id="475" name="Google Shape;475;p41"/>
          <p:cNvPicPr preferRelativeResize="0"/>
          <p:nvPr/>
        </p:nvPicPr>
        <p:blipFill rotWithShape="1">
          <a:blip r:embed="rId3">
            <a:alphaModFix/>
          </a:blip>
          <a:srcRect b="0" l="0" r="33235" t="0"/>
          <a:stretch/>
        </p:blipFill>
        <p:spPr>
          <a:xfrm>
            <a:off x="152400" y="1087575"/>
            <a:ext cx="5284100" cy="1003000"/>
          </a:xfrm>
          <a:prstGeom prst="rect">
            <a:avLst/>
          </a:prstGeom>
          <a:noFill/>
          <a:ln>
            <a:noFill/>
          </a:ln>
        </p:spPr>
      </p:pic>
      <p:pic>
        <p:nvPicPr>
          <p:cNvPr id="476" name="Google Shape;476;p41"/>
          <p:cNvPicPr preferRelativeResize="0"/>
          <p:nvPr/>
        </p:nvPicPr>
        <p:blipFill rotWithShape="1">
          <a:blip r:embed="rId4">
            <a:alphaModFix/>
          </a:blip>
          <a:srcRect b="0" l="0" r="38886" t="0"/>
          <a:stretch/>
        </p:blipFill>
        <p:spPr>
          <a:xfrm>
            <a:off x="152400" y="2571750"/>
            <a:ext cx="5401899" cy="1441925"/>
          </a:xfrm>
          <a:prstGeom prst="rect">
            <a:avLst/>
          </a:prstGeom>
          <a:noFill/>
          <a:ln>
            <a:noFill/>
          </a:ln>
        </p:spPr>
      </p:pic>
      <p:sp>
        <p:nvSpPr>
          <p:cNvPr id="477" name="Google Shape;477;p41"/>
          <p:cNvSpPr txBox="1"/>
          <p:nvPr/>
        </p:nvSpPr>
        <p:spPr>
          <a:xfrm>
            <a:off x="5642475" y="1151700"/>
            <a:ext cx="3402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We use the input features from the previous slide as our x, and for our y we use the cluster labels given by the clustering model beforehand. We then perform a train_test_split with a 20% test size of 15 data points and 80% train size of 60 data points, with random state of 99. We then fit the datasets into a decision tree model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Parameters: </a:t>
            </a:r>
            <a:endParaRPr sz="1100"/>
          </a:p>
          <a:p>
            <a:pPr indent="0" lvl="0" marL="0" rtl="0" algn="l">
              <a:spcBef>
                <a:spcPts val="0"/>
              </a:spcBef>
              <a:spcAft>
                <a:spcPts val="0"/>
              </a:spcAft>
              <a:buNone/>
            </a:pPr>
            <a:r>
              <a:rPr lang="en-GB" sz="1100"/>
              <a:t>Max_depth = 5: limited maximum number of decision tree splits to 5 to prevent overfitting</a:t>
            </a:r>
            <a:endParaRPr sz="1100"/>
          </a:p>
          <a:p>
            <a:pPr indent="0" lvl="0" marL="0" rtl="0" algn="l">
              <a:spcBef>
                <a:spcPts val="0"/>
              </a:spcBef>
              <a:spcAft>
                <a:spcPts val="0"/>
              </a:spcAft>
              <a:buNone/>
            </a:pPr>
            <a:r>
              <a:rPr lang="en-GB" sz="1100"/>
              <a:t>Criterion = ‘gini’: Used gini impurity for the calculation of the quality of a split in our decision tree</a:t>
            </a:r>
            <a:endParaRPr/>
          </a:p>
        </p:txBody>
      </p:sp>
      <p:sp>
        <p:nvSpPr>
          <p:cNvPr id="478" name="Google Shape;478;p41"/>
          <p:cNvSpPr txBox="1"/>
          <p:nvPr/>
        </p:nvSpPr>
        <p:spPr>
          <a:xfrm>
            <a:off x="655750" y="1213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Fira Sans Extra Condensed"/>
                <a:ea typeface="Fira Sans Extra Condensed"/>
                <a:cs typeface="Fira Sans Extra Condensed"/>
                <a:sym typeface="Fira Sans Extra Condensed"/>
              </a:rPr>
              <a:t>Decision tree based on perception cluster</a:t>
            </a:r>
            <a:endParaRPr b="1" sz="24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pic>
        <p:nvPicPr>
          <p:cNvPr id="483" name="Google Shape;483;p42"/>
          <p:cNvPicPr preferRelativeResize="0"/>
          <p:nvPr/>
        </p:nvPicPr>
        <p:blipFill>
          <a:blip r:embed="rId3">
            <a:alphaModFix/>
          </a:blip>
          <a:stretch>
            <a:fillRect/>
          </a:stretch>
        </p:blipFill>
        <p:spPr>
          <a:xfrm>
            <a:off x="482275" y="610725"/>
            <a:ext cx="8455250" cy="3603199"/>
          </a:xfrm>
          <a:prstGeom prst="rect">
            <a:avLst/>
          </a:prstGeom>
          <a:noFill/>
          <a:ln>
            <a:noFill/>
          </a:ln>
        </p:spPr>
      </p:pic>
      <p:sp>
        <p:nvSpPr>
          <p:cNvPr id="484" name="Google Shape;484;p42"/>
          <p:cNvSpPr txBox="1"/>
          <p:nvPr/>
        </p:nvSpPr>
        <p:spPr>
          <a:xfrm>
            <a:off x="655750" y="1213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Fira Sans Extra Condensed"/>
                <a:ea typeface="Fira Sans Extra Condensed"/>
                <a:cs typeface="Fira Sans Extra Condensed"/>
                <a:sym typeface="Fira Sans Extra Condensed"/>
              </a:rPr>
              <a:t>Decision tree based on perception cluster</a:t>
            </a:r>
            <a:endParaRPr b="1" sz="24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nvSpPr>
        <p:spPr>
          <a:xfrm>
            <a:off x="457200" y="1030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Fira Sans Extra Condensed"/>
                <a:ea typeface="Fira Sans Extra Condensed"/>
                <a:cs typeface="Fira Sans Extra Condensed"/>
                <a:sym typeface="Fira Sans Extra Condensed"/>
              </a:rPr>
              <a:t>Decision Tree Findings</a:t>
            </a:r>
            <a:endParaRPr b="1" sz="2400">
              <a:solidFill>
                <a:srgbClr val="000000"/>
              </a:solidFill>
              <a:latin typeface="Fira Sans Extra Condensed"/>
              <a:ea typeface="Fira Sans Extra Condensed"/>
              <a:cs typeface="Fira Sans Extra Condensed"/>
              <a:sym typeface="Fira Sans Extra Condensed"/>
            </a:endParaRPr>
          </a:p>
        </p:txBody>
      </p:sp>
      <p:pic>
        <p:nvPicPr>
          <p:cNvPr id="490" name="Google Shape;490;p43"/>
          <p:cNvPicPr preferRelativeResize="0"/>
          <p:nvPr/>
        </p:nvPicPr>
        <p:blipFill>
          <a:blip r:embed="rId3">
            <a:alphaModFix/>
          </a:blip>
          <a:stretch>
            <a:fillRect/>
          </a:stretch>
        </p:blipFill>
        <p:spPr>
          <a:xfrm>
            <a:off x="3768575" y="1093026"/>
            <a:ext cx="5375424" cy="3079774"/>
          </a:xfrm>
          <a:prstGeom prst="rect">
            <a:avLst/>
          </a:prstGeom>
          <a:noFill/>
          <a:ln>
            <a:noFill/>
          </a:ln>
        </p:spPr>
      </p:pic>
      <p:sp>
        <p:nvSpPr>
          <p:cNvPr id="491" name="Google Shape;491;p43"/>
          <p:cNvSpPr txBox="1"/>
          <p:nvPr/>
        </p:nvSpPr>
        <p:spPr>
          <a:xfrm>
            <a:off x="457200" y="898175"/>
            <a:ext cx="3288300" cy="42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Catamaran"/>
                <a:ea typeface="Catamaran"/>
                <a:cs typeface="Catamaran"/>
                <a:sym typeface="Catamaran"/>
              </a:rPr>
              <a:t>Cluster 0 (First time/heavy users):</a:t>
            </a:r>
            <a:r>
              <a:rPr lang="en-GB">
                <a:solidFill>
                  <a:schemeClr val="dk1"/>
                </a:solidFill>
                <a:latin typeface="Catamaran"/>
                <a:ea typeface="Catamaran"/>
                <a:cs typeface="Catamaran"/>
                <a:sym typeface="Catamaran"/>
              </a:rPr>
              <a:t> </a:t>
            </a:r>
            <a:r>
              <a:rPr lang="en-GB">
                <a:solidFill>
                  <a:schemeClr val="dk1"/>
                </a:solidFill>
                <a:latin typeface="Catamaran"/>
                <a:ea typeface="Catamaran"/>
                <a:cs typeface="Catamaran"/>
                <a:sym typeface="Catamaran"/>
              </a:rPr>
              <a:t>2nd hand vape as healthy as 2nd hand smoke → Do not know health impacts of vaping or do not care</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lang="en-GB">
                <a:solidFill>
                  <a:schemeClr val="dk1"/>
                </a:solidFill>
                <a:latin typeface="Catamaran"/>
                <a:ea typeface="Catamaran"/>
                <a:cs typeface="Catamaran"/>
                <a:sym typeface="Catamaran"/>
              </a:rPr>
              <a:t>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b="1" lang="en-GB">
                <a:solidFill>
                  <a:schemeClr val="dk1"/>
                </a:solidFill>
                <a:latin typeface="Catamaran"/>
                <a:ea typeface="Catamaran"/>
                <a:cs typeface="Catamaran"/>
                <a:sym typeface="Catamaran"/>
              </a:rPr>
              <a:t>Cluster 1 (Frequent users): </a:t>
            </a:r>
            <a:r>
              <a:rPr lang="en-GB">
                <a:solidFill>
                  <a:schemeClr val="dk1"/>
                </a:solidFill>
                <a:latin typeface="Catamaran"/>
                <a:ea typeface="Catamaran"/>
                <a:cs typeface="Catamaran"/>
                <a:sym typeface="Catamaran"/>
              </a:rPr>
              <a:t>thinks 2nd hand vape is healthier than 2nd hand smoke →, others vape in secret/during breaktime in the workplace → frequent users → expose to vaping culture in workplace?</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b="1" lang="en-GB">
                <a:solidFill>
                  <a:schemeClr val="dk1"/>
                </a:solidFill>
                <a:latin typeface="Catamaran"/>
                <a:ea typeface="Catamaran"/>
                <a:cs typeface="Catamaran"/>
                <a:sym typeface="Catamaran"/>
              </a:rPr>
              <a:t>Cluster 2 (Social Vapers) </a:t>
            </a:r>
            <a:r>
              <a:rPr lang="en-GB">
                <a:solidFill>
                  <a:schemeClr val="dk1"/>
                </a:solidFill>
                <a:latin typeface="Catamaran"/>
                <a:ea typeface="Catamaran"/>
                <a:cs typeface="Catamaran"/>
                <a:sym typeface="Catamaran"/>
              </a:rPr>
              <a:t>thinks 2nd hand vape and 2nd hand smoke are not the same → nobody vapes at work, looked down upon → external forces of social pressure (from friends), might only vape due to social pressure</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900">
              <a:latin typeface="Catamaran"/>
              <a:ea typeface="Catamaran"/>
              <a:cs typeface="Catamaran"/>
              <a:sym typeface="Catamaran"/>
            </a:endParaRPr>
          </a:p>
        </p:txBody>
      </p:sp>
      <p:sp>
        <p:nvSpPr>
          <p:cNvPr id="492" name="Google Shape;492;p43"/>
          <p:cNvSpPr/>
          <p:nvPr/>
        </p:nvSpPr>
        <p:spPr>
          <a:xfrm>
            <a:off x="4005425" y="1108525"/>
            <a:ext cx="3864600" cy="307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txBox="1"/>
          <p:nvPr/>
        </p:nvSpPr>
        <p:spPr>
          <a:xfrm>
            <a:off x="4056875" y="1093025"/>
            <a:ext cx="381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Is 2nd hand vape as healthy as 2nd hand smoke</a:t>
            </a:r>
            <a:endParaRPr>
              <a:latin typeface="Catamaran Thin"/>
              <a:ea typeface="Catamaran Thin"/>
              <a:cs typeface="Catamaran Thin"/>
              <a:sym typeface="Catamaran Thin"/>
            </a:endParaRPr>
          </a:p>
        </p:txBody>
      </p:sp>
      <p:sp>
        <p:nvSpPr>
          <p:cNvPr id="494" name="Google Shape;494;p43"/>
          <p:cNvSpPr txBox="1"/>
          <p:nvPr/>
        </p:nvSpPr>
        <p:spPr>
          <a:xfrm>
            <a:off x="4056875" y="1733150"/>
            <a:ext cx="381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Vaping is unprofessional in the workplace</a:t>
            </a:r>
            <a:endParaRPr>
              <a:latin typeface="Catamaran Thin"/>
              <a:ea typeface="Catamaran Thin"/>
              <a:cs typeface="Catamaran Thin"/>
              <a:sym typeface="Catamaran Thin"/>
            </a:endParaRPr>
          </a:p>
        </p:txBody>
      </p:sp>
      <p:sp>
        <p:nvSpPr>
          <p:cNvPr id="495" name="Google Shape;495;p43"/>
          <p:cNvSpPr txBox="1"/>
          <p:nvPr/>
        </p:nvSpPr>
        <p:spPr>
          <a:xfrm>
            <a:off x="4056875" y="2373275"/>
            <a:ext cx="381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Vaping at work in secret</a:t>
            </a:r>
            <a:endParaRPr>
              <a:latin typeface="Catamaran Thin"/>
              <a:ea typeface="Catamaran Thin"/>
              <a:cs typeface="Catamaran Thin"/>
              <a:sym typeface="Catamaran Thin"/>
            </a:endParaRPr>
          </a:p>
        </p:txBody>
      </p:sp>
      <p:sp>
        <p:nvSpPr>
          <p:cNvPr id="496" name="Google Shape;496;p43"/>
          <p:cNvSpPr txBox="1"/>
          <p:nvPr/>
        </p:nvSpPr>
        <p:spPr>
          <a:xfrm>
            <a:off x="4056875" y="3013400"/>
            <a:ext cx="381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Vaping is healthier than smoking</a:t>
            </a:r>
            <a:endParaRPr>
              <a:latin typeface="Catamaran Thin"/>
              <a:ea typeface="Catamaran Thin"/>
              <a:cs typeface="Catamaran Thin"/>
              <a:sym typeface="Catamaran Thin"/>
            </a:endParaRPr>
          </a:p>
        </p:txBody>
      </p:sp>
      <p:sp>
        <p:nvSpPr>
          <p:cNvPr id="497" name="Google Shape;497;p43"/>
          <p:cNvSpPr txBox="1"/>
          <p:nvPr/>
        </p:nvSpPr>
        <p:spPr>
          <a:xfrm>
            <a:off x="4056875" y="3653525"/>
            <a:ext cx="381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Not comfortable with having vaping conversations</a:t>
            </a:r>
            <a:endParaRPr>
              <a:latin typeface="Catamaran Thin"/>
              <a:ea typeface="Catamaran Thin"/>
              <a:cs typeface="Catamaran Thin"/>
              <a:sym typeface="Catamaran Thin"/>
            </a:endParaRPr>
          </a:p>
        </p:txBody>
      </p:sp>
      <p:sp>
        <p:nvSpPr>
          <p:cNvPr id="498" name="Google Shape;498;p43"/>
          <p:cNvSpPr txBox="1"/>
          <p:nvPr/>
        </p:nvSpPr>
        <p:spPr>
          <a:xfrm>
            <a:off x="4067400" y="4200325"/>
            <a:ext cx="4717500" cy="785100"/>
          </a:xfrm>
          <a:prstGeom prst="rect">
            <a:avLst/>
          </a:prstGeom>
          <a:solidFill>
            <a:srgbClr val="EAD1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Catamaran SemiBold"/>
                <a:ea typeface="Catamaran SemiBold"/>
                <a:cs typeface="Catamaran SemiBold"/>
                <a:sym typeface="Catamaran SemiBold"/>
              </a:rPr>
              <a:t>Hence,</a:t>
            </a:r>
            <a:r>
              <a:rPr lang="en-GB" sz="1300">
                <a:latin typeface="Catamaran SemiBold"/>
                <a:ea typeface="Catamaran SemiBold"/>
                <a:cs typeface="Catamaran SemiBold"/>
                <a:sym typeface="Catamaran SemiBold"/>
              </a:rPr>
              <a:t> health perception, workplace culture and openness with parents might have a connection to the different types of vapers (explains why people fall into the different groups)</a:t>
            </a:r>
            <a:endParaRPr sz="1800">
              <a:latin typeface="Catamaran SemiBold"/>
              <a:ea typeface="Catamaran SemiBold"/>
              <a:cs typeface="Catamaran SemiBold"/>
              <a:sym typeface="Catamaran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pic>
        <p:nvPicPr>
          <p:cNvPr id="503" name="Google Shape;503;p44"/>
          <p:cNvPicPr preferRelativeResize="0"/>
          <p:nvPr/>
        </p:nvPicPr>
        <p:blipFill>
          <a:blip r:embed="rId3">
            <a:alphaModFix/>
          </a:blip>
          <a:stretch>
            <a:fillRect/>
          </a:stretch>
        </p:blipFill>
        <p:spPr>
          <a:xfrm>
            <a:off x="2112950" y="647500"/>
            <a:ext cx="4714875" cy="3495675"/>
          </a:xfrm>
          <a:prstGeom prst="rect">
            <a:avLst/>
          </a:prstGeom>
          <a:noFill/>
          <a:ln>
            <a:noFill/>
          </a:ln>
        </p:spPr>
      </p:pic>
      <p:sp>
        <p:nvSpPr>
          <p:cNvPr id="504" name="Google Shape;504;p44"/>
          <p:cNvSpPr txBox="1"/>
          <p:nvPr/>
        </p:nvSpPr>
        <p:spPr>
          <a:xfrm>
            <a:off x="284475" y="4143175"/>
            <a:ext cx="845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tamaran"/>
                <a:ea typeface="Catamaran"/>
                <a:cs typeface="Catamaran"/>
                <a:sym typeface="Catamaran"/>
              </a:rPr>
              <a:t>As seen in one of the factors of comfortability talking to parents, despite most of the respondent saying they are comfortable talking about vaping related topics with their parents, our findings showed that most of the parents of respondents that vaped before do not know about their children’s vaping habits. This shows that more can be done in terms of </a:t>
            </a:r>
            <a:r>
              <a:rPr lang="en-GB" sz="1200">
                <a:latin typeface="Catamaran"/>
                <a:ea typeface="Catamaran"/>
                <a:cs typeface="Catamaran"/>
                <a:sym typeface="Catamaran"/>
              </a:rPr>
              <a:t>parental</a:t>
            </a:r>
            <a:r>
              <a:rPr lang="en-GB" sz="1200">
                <a:latin typeface="Catamaran"/>
                <a:ea typeface="Catamaran"/>
                <a:cs typeface="Catamaran"/>
                <a:sym typeface="Catamaran"/>
              </a:rPr>
              <a:t> support which could potentially mean a lot to these young working adults.</a:t>
            </a:r>
            <a:endParaRPr sz="1500">
              <a:latin typeface="Catamaran"/>
              <a:ea typeface="Catamaran"/>
              <a:cs typeface="Catamaran"/>
              <a:sym typeface="Catamaran"/>
            </a:endParaRPr>
          </a:p>
        </p:txBody>
      </p:sp>
      <p:sp>
        <p:nvSpPr>
          <p:cNvPr id="505" name="Google Shape;505;p44"/>
          <p:cNvSpPr txBox="1"/>
          <p:nvPr/>
        </p:nvSpPr>
        <p:spPr>
          <a:xfrm>
            <a:off x="457200" y="1030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Fira Sans Extra Condensed"/>
                <a:ea typeface="Fira Sans Extra Condensed"/>
                <a:cs typeface="Fira Sans Extra Condensed"/>
                <a:sym typeface="Fira Sans Extra Condensed"/>
              </a:rPr>
              <a:t>F</a:t>
            </a:r>
            <a:r>
              <a:rPr b="1" lang="en-GB" sz="2400">
                <a:latin typeface="Fira Sans Extra Condensed"/>
                <a:ea typeface="Fira Sans Extra Condensed"/>
                <a:cs typeface="Fira Sans Extra Condensed"/>
                <a:sym typeface="Fira Sans Extra Condensed"/>
              </a:rPr>
              <a:t>indings</a:t>
            </a:r>
            <a:endParaRPr b="1" sz="24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p:nvPr/>
        </p:nvSpPr>
        <p:spPr>
          <a:xfrm>
            <a:off x="5999875" y="3646600"/>
            <a:ext cx="2275200" cy="12003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34" name="Google Shape;234;p18"/>
          <p:cNvSpPr/>
          <p:nvPr/>
        </p:nvSpPr>
        <p:spPr>
          <a:xfrm>
            <a:off x="3324150" y="3646600"/>
            <a:ext cx="2275200" cy="12003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35" name="Google Shape;235;p18"/>
          <p:cNvSpPr/>
          <p:nvPr/>
        </p:nvSpPr>
        <p:spPr>
          <a:xfrm>
            <a:off x="648425" y="3646600"/>
            <a:ext cx="2275200" cy="12003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236" name="Google Shape;236;p18"/>
          <p:cNvGrpSpPr/>
          <p:nvPr/>
        </p:nvGrpSpPr>
        <p:grpSpPr>
          <a:xfrm>
            <a:off x="815591" y="3773882"/>
            <a:ext cx="1940859" cy="812743"/>
            <a:chOff x="0" y="-38100"/>
            <a:chExt cx="5175625" cy="2167316"/>
          </a:xfrm>
        </p:grpSpPr>
        <p:sp>
          <p:nvSpPr>
            <p:cNvPr id="237" name="Google Shape;237;p18"/>
            <p:cNvSpPr txBox="1"/>
            <p:nvPr/>
          </p:nvSpPr>
          <p:spPr>
            <a:xfrm>
              <a:off x="25" y="1144016"/>
              <a:ext cx="5175600" cy="985200"/>
            </a:xfrm>
            <a:prstGeom prst="rect">
              <a:avLst/>
            </a:prstGeom>
            <a:solidFill>
              <a:srgbClr val="CFE2F3"/>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GB" sz="1200">
                  <a:solidFill>
                    <a:srgbClr val="210635"/>
                  </a:solidFill>
                  <a:latin typeface="Fira Sans Extra Condensed"/>
                  <a:ea typeface="Fira Sans Extra Condensed"/>
                  <a:cs typeface="Fira Sans Extra Condensed"/>
                  <a:sym typeface="Fira Sans Extra Condensed"/>
                </a:rPr>
                <a:t>Vapes cases found in 2021 compared to 2019 in Singapore</a:t>
              </a:r>
              <a:endParaRPr sz="1200">
                <a:solidFill>
                  <a:srgbClr val="210635"/>
                </a:solidFill>
                <a:latin typeface="Fira Sans Extra Condensed"/>
                <a:ea typeface="Fira Sans Extra Condensed"/>
                <a:cs typeface="Fira Sans Extra Condensed"/>
                <a:sym typeface="Fira Sans Extra Condensed"/>
              </a:endParaRPr>
            </a:p>
          </p:txBody>
        </p:sp>
        <p:sp>
          <p:nvSpPr>
            <p:cNvPr id="238" name="Google Shape;238;p18"/>
            <p:cNvSpPr txBox="1"/>
            <p:nvPr/>
          </p:nvSpPr>
          <p:spPr>
            <a:xfrm>
              <a:off x="0" y="-38100"/>
              <a:ext cx="4981500" cy="944100"/>
            </a:xfrm>
            <a:prstGeom prst="rect">
              <a:avLst/>
            </a:prstGeom>
            <a:solidFill>
              <a:srgbClr val="CFE2F3"/>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300">
                  <a:solidFill>
                    <a:srgbClr val="210635"/>
                  </a:solidFill>
                  <a:latin typeface="Fira Sans Extra Condensed"/>
                  <a:ea typeface="Fira Sans Extra Condensed"/>
                  <a:cs typeface="Fira Sans Extra Condensed"/>
                  <a:sym typeface="Fira Sans Extra Condensed"/>
                </a:rPr>
                <a:t>3x</a:t>
              </a:r>
              <a:endParaRPr b="1" sz="2300">
                <a:solidFill>
                  <a:srgbClr val="210635"/>
                </a:solidFill>
                <a:latin typeface="Fira Sans Extra Condensed"/>
                <a:ea typeface="Fira Sans Extra Condensed"/>
                <a:cs typeface="Fira Sans Extra Condensed"/>
                <a:sym typeface="Fira Sans Extra Condensed"/>
              </a:endParaRPr>
            </a:p>
          </p:txBody>
        </p:sp>
      </p:grpSp>
      <p:grpSp>
        <p:nvGrpSpPr>
          <p:cNvPr id="239" name="Google Shape;239;p18"/>
          <p:cNvGrpSpPr/>
          <p:nvPr/>
        </p:nvGrpSpPr>
        <p:grpSpPr>
          <a:xfrm>
            <a:off x="3527730" y="3748007"/>
            <a:ext cx="1868063" cy="997474"/>
            <a:chOff x="0" y="-38100"/>
            <a:chExt cx="4981500" cy="2659930"/>
          </a:xfrm>
        </p:grpSpPr>
        <p:sp>
          <p:nvSpPr>
            <p:cNvPr id="240" name="Google Shape;240;p18"/>
            <p:cNvSpPr txBox="1"/>
            <p:nvPr/>
          </p:nvSpPr>
          <p:spPr>
            <a:xfrm>
              <a:off x="0" y="1144030"/>
              <a:ext cx="4981500" cy="147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rgbClr val="210635"/>
                  </a:solidFill>
                  <a:latin typeface="Fira Sans Extra Condensed"/>
                  <a:ea typeface="Fira Sans Extra Condensed"/>
                  <a:cs typeface="Fira Sans Extra Condensed"/>
                  <a:sym typeface="Fira Sans Extra Condensed"/>
                </a:rPr>
                <a:t>US Study shows that 61% saw  co-workers vaping and 19% admitted vaping themselves</a:t>
              </a:r>
              <a:endParaRPr sz="1200">
                <a:solidFill>
                  <a:srgbClr val="210635"/>
                </a:solidFill>
                <a:latin typeface="Fira Sans Extra Condensed"/>
                <a:ea typeface="Fira Sans Extra Condensed"/>
                <a:cs typeface="Fira Sans Extra Condensed"/>
                <a:sym typeface="Fira Sans Extra Condensed"/>
              </a:endParaRPr>
            </a:p>
          </p:txBody>
        </p:sp>
        <p:sp>
          <p:nvSpPr>
            <p:cNvPr id="241" name="Google Shape;241;p18"/>
            <p:cNvSpPr txBox="1"/>
            <p:nvPr/>
          </p:nvSpPr>
          <p:spPr>
            <a:xfrm>
              <a:off x="0" y="-38100"/>
              <a:ext cx="4981500" cy="94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300">
                  <a:solidFill>
                    <a:srgbClr val="210635"/>
                  </a:solidFill>
                  <a:latin typeface="Fira Sans Extra Condensed"/>
                  <a:ea typeface="Fira Sans Extra Condensed"/>
                  <a:cs typeface="Fira Sans Extra Condensed"/>
                  <a:sym typeface="Fira Sans Extra Condensed"/>
                </a:rPr>
                <a:t>61%</a:t>
              </a:r>
              <a:endParaRPr b="1" sz="2300">
                <a:solidFill>
                  <a:srgbClr val="210635"/>
                </a:solidFill>
                <a:latin typeface="Fira Sans Extra Condensed"/>
                <a:ea typeface="Fira Sans Extra Condensed"/>
                <a:cs typeface="Fira Sans Extra Condensed"/>
                <a:sym typeface="Fira Sans Extra Condensed"/>
              </a:endParaRPr>
            </a:p>
          </p:txBody>
        </p:sp>
      </p:grpSp>
      <p:grpSp>
        <p:nvGrpSpPr>
          <p:cNvPr id="242" name="Google Shape;242;p18"/>
          <p:cNvGrpSpPr/>
          <p:nvPr/>
        </p:nvGrpSpPr>
        <p:grpSpPr>
          <a:xfrm>
            <a:off x="6167050" y="3773882"/>
            <a:ext cx="2012287" cy="945193"/>
            <a:chOff x="-645058" y="-38100"/>
            <a:chExt cx="5366100" cy="2520516"/>
          </a:xfrm>
        </p:grpSpPr>
        <p:sp>
          <p:nvSpPr>
            <p:cNvPr id="243" name="Google Shape;243;p18"/>
            <p:cNvSpPr txBox="1"/>
            <p:nvPr/>
          </p:nvSpPr>
          <p:spPr>
            <a:xfrm>
              <a:off x="-645058" y="1004616"/>
              <a:ext cx="5366100" cy="147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rgbClr val="210635"/>
                  </a:solidFill>
                  <a:latin typeface="Fira Sans Extra Condensed"/>
                  <a:ea typeface="Fira Sans Extra Condensed"/>
                  <a:cs typeface="Fira Sans Extra Condensed"/>
                  <a:sym typeface="Fira Sans Extra Condensed"/>
                </a:rPr>
                <a:t>Reddit Study shows that 83% of those that wants to quit are young working adults</a:t>
              </a:r>
              <a:endParaRPr sz="1200">
                <a:solidFill>
                  <a:srgbClr val="210635"/>
                </a:solidFill>
                <a:latin typeface="Fira Sans Extra Condensed"/>
                <a:ea typeface="Fira Sans Extra Condensed"/>
                <a:cs typeface="Fira Sans Extra Condensed"/>
                <a:sym typeface="Fira Sans Extra Condensed"/>
              </a:endParaRPr>
            </a:p>
          </p:txBody>
        </p:sp>
        <p:sp>
          <p:nvSpPr>
            <p:cNvPr id="244" name="Google Shape;244;p18"/>
            <p:cNvSpPr txBox="1"/>
            <p:nvPr/>
          </p:nvSpPr>
          <p:spPr>
            <a:xfrm>
              <a:off x="-382533" y="-38100"/>
              <a:ext cx="4981500" cy="94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300">
                  <a:solidFill>
                    <a:srgbClr val="210635"/>
                  </a:solidFill>
                  <a:latin typeface="Fira Sans Extra Condensed"/>
                  <a:ea typeface="Fira Sans Extra Condensed"/>
                  <a:cs typeface="Fira Sans Extra Condensed"/>
                  <a:sym typeface="Fira Sans Extra Condensed"/>
                </a:rPr>
                <a:t>83%</a:t>
              </a:r>
              <a:endParaRPr b="1" sz="2300">
                <a:solidFill>
                  <a:srgbClr val="210635"/>
                </a:solidFill>
                <a:latin typeface="Fira Sans Extra Condensed"/>
                <a:ea typeface="Fira Sans Extra Condensed"/>
                <a:cs typeface="Fira Sans Extra Condensed"/>
                <a:sym typeface="Fira Sans Extra Condensed"/>
              </a:endParaRPr>
            </a:p>
          </p:txBody>
        </p:sp>
      </p:grpSp>
      <p:sp>
        <p:nvSpPr>
          <p:cNvPr id="245" name="Google Shape;245;p18"/>
          <p:cNvSpPr txBox="1"/>
          <p:nvPr/>
        </p:nvSpPr>
        <p:spPr>
          <a:xfrm>
            <a:off x="8480584" y="5176026"/>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sz="1300">
                <a:solidFill>
                  <a:srgbClr val="725DCF"/>
                </a:solidFill>
                <a:latin typeface="Catamaran"/>
                <a:ea typeface="Catamaran"/>
                <a:cs typeface="Catamaran"/>
                <a:sym typeface="Catamaran"/>
              </a:rPr>
              <a:t>‹#›</a:t>
            </a:fld>
            <a:endParaRPr sz="1300">
              <a:solidFill>
                <a:srgbClr val="725DCF"/>
              </a:solidFill>
              <a:latin typeface="Catamaran"/>
              <a:ea typeface="Catamaran"/>
              <a:cs typeface="Catamaran"/>
              <a:sym typeface="Catamaran"/>
            </a:endParaRPr>
          </a:p>
        </p:txBody>
      </p:sp>
      <p:pic>
        <p:nvPicPr>
          <p:cNvPr id="246" name="Google Shape;246;p18"/>
          <p:cNvPicPr preferRelativeResize="0"/>
          <p:nvPr/>
        </p:nvPicPr>
        <p:blipFill>
          <a:blip r:embed="rId3">
            <a:alphaModFix/>
          </a:blip>
          <a:stretch>
            <a:fillRect/>
          </a:stretch>
        </p:blipFill>
        <p:spPr>
          <a:xfrm>
            <a:off x="2472386" y="575950"/>
            <a:ext cx="3978775" cy="2652525"/>
          </a:xfrm>
          <a:prstGeom prst="rect">
            <a:avLst/>
          </a:prstGeom>
          <a:noFill/>
          <a:ln>
            <a:noFill/>
          </a:ln>
        </p:spPr>
      </p:pic>
      <p:sp>
        <p:nvSpPr>
          <p:cNvPr id="247" name="Google Shape;247;p18"/>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Background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aphicFrame>
        <p:nvGraphicFramePr>
          <p:cNvPr id="510" name="Google Shape;510;p45"/>
          <p:cNvGraphicFramePr/>
          <p:nvPr/>
        </p:nvGraphicFramePr>
        <p:xfrm>
          <a:off x="867150" y="761480"/>
          <a:ext cx="3000000" cy="3000000"/>
        </p:xfrm>
        <a:graphic>
          <a:graphicData uri="http://schemas.openxmlformats.org/drawingml/2006/table">
            <a:tbl>
              <a:tblPr>
                <a:noFill/>
                <a:tableStyleId>{42C3D2BC-A12B-475F-9FE5-6369B618C543}</a:tableStyleId>
              </a:tblPr>
              <a:tblGrid>
                <a:gridCol w="2625475"/>
                <a:gridCol w="5036650"/>
              </a:tblGrid>
              <a:tr h="412550">
                <a:tc>
                  <a:txBody>
                    <a:bodyPr/>
                    <a:lstStyle/>
                    <a:p>
                      <a:pPr indent="0" lvl="0" marL="0" rtl="0" algn="l">
                        <a:spcBef>
                          <a:spcPts val="0"/>
                        </a:spcBef>
                        <a:spcAft>
                          <a:spcPts val="0"/>
                        </a:spcAft>
                        <a:buNone/>
                      </a:pPr>
                      <a:r>
                        <a:rPr lang="en-GB">
                          <a:latin typeface="Catamaran"/>
                          <a:ea typeface="Catamaran"/>
                          <a:cs typeface="Catamaran"/>
                          <a:sym typeface="Catamaran"/>
                        </a:rPr>
                        <a:t>Age Range</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Is Vaping Healthier than Smoking</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Sex</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Is 2nd hand Vape healthier</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Marital Status</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Do your parents smoke/vape</a:t>
                      </a:r>
                      <a:endParaRPr>
                        <a:latin typeface="Catamaran"/>
                        <a:ea typeface="Catamaran"/>
                        <a:cs typeface="Catamaran"/>
                        <a:sym typeface="Catamaran"/>
                      </a:endParaRPr>
                    </a:p>
                  </a:txBody>
                  <a:tcPr marT="91425" marB="91425" marR="91425" marL="91425">
                    <a:solidFill>
                      <a:srgbClr val="CFE2F3"/>
                    </a:solidFill>
                  </a:tcPr>
                </a:tc>
              </a:tr>
              <a:tr h="588625">
                <a:tc>
                  <a:txBody>
                    <a:bodyPr/>
                    <a:lstStyle/>
                    <a:p>
                      <a:pPr indent="0" lvl="0" marL="0" rtl="0" algn="l">
                        <a:spcBef>
                          <a:spcPts val="0"/>
                        </a:spcBef>
                        <a:spcAft>
                          <a:spcPts val="0"/>
                        </a:spcAft>
                        <a:buNone/>
                      </a:pPr>
                      <a:r>
                        <a:rPr lang="en-GB">
                          <a:latin typeface="Catamaran"/>
                          <a:ea typeface="Catamaran"/>
                          <a:cs typeface="Catamaran"/>
                          <a:sym typeface="Catamaran"/>
                        </a:rPr>
                        <a:t>Race/Ethnicity</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Any close </a:t>
                      </a:r>
                      <a:r>
                        <a:rPr lang="en-GB">
                          <a:latin typeface="Catamaran"/>
                          <a:ea typeface="Catamaran"/>
                          <a:cs typeface="Catamaran"/>
                          <a:sym typeface="Catamaran"/>
                        </a:rPr>
                        <a:t>family</a:t>
                      </a:r>
                      <a:r>
                        <a:rPr lang="en-GB">
                          <a:latin typeface="Catamaran"/>
                          <a:ea typeface="Catamaran"/>
                          <a:cs typeface="Catamaran"/>
                          <a:sym typeface="Catamaran"/>
                        </a:rPr>
                        <a:t> members friends with smoking/vaping related diseases</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Highest Education Qualification</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Workplace toxicity/workload/job satisfaction</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Industry Sector</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Number</a:t>
                      </a:r>
                      <a:r>
                        <a:rPr lang="en-GB">
                          <a:latin typeface="Catamaran"/>
                          <a:ea typeface="Catamaran"/>
                          <a:cs typeface="Catamaran"/>
                          <a:sym typeface="Catamaran"/>
                        </a:rPr>
                        <a:t> of colleagues that vape their workplace</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Type of Workplace</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Attitude towards vaping in the workplace</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Type of Job</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Would they accept a vape from their boss/client</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When they joined</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Would they </a:t>
                      </a:r>
                      <a:r>
                        <a:rPr lang="en-GB">
                          <a:latin typeface="Catamaran"/>
                          <a:ea typeface="Catamaran"/>
                          <a:cs typeface="Catamaran"/>
                          <a:sym typeface="Catamaran"/>
                        </a:rPr>
                        <a:t>accept</a:t>
                      </a:r>
                      <a:r>
                        <a:rPr lang="en-GB">
                          <a:latin typeface="Catamaran"/>
                          <a:ea typeface="Catamaran"/>
                          <a:cs typeface="Catamaran"/>
                          <a:sym typeface="Catamaran"/>
                        </a:rPr>
                        <a:t> a vape from their colleague</a:t>
                      </a:r>
                      <a:endParaRPr>
                        <a:latin typeface="Catamaran"/>
                        <a:ea typeface="Catamaran"/>
                        <a:cs typeface="Catamaran"/>
                        <a:sym typeface="Catamaran"/>
                      </a:endParaRPr>
                    </a:p>
                  </a:txBody>
                  <a:tcPr marT="91425" marB="91425" marR="91425" marL="91425">
                    <a:solidFill>
                      <a:srgbClr val="CFE2F3"/>
                    </a:solidFill>
                  </a:tcPr>
                </a:tc>
              </a:tr>
              <a:tr h="382600">
                <a:tc>
                  <a:txBody>
                    <a:bodyPr/>
                    <a:lstStyle/>
                    <a:p>
                      <a:pPr indent="0" lvl="0" marL="0" rtl="0" algn="l">
                        <a:spcBef>
                          <a:spcPts val="0"/>
                        </a:spcBef>
                        <a:spcAft>
                          <a:spcPts val="0"/>
                        </a:spcAft>
                        <a:buNone/>
                      </a:pPr>
                      <a:r>
                        <a:rPr lang="en-GB">
                          <a:latin typeface="Catamaran"/>
                          <a:ea typeface="Catamaran"/>
                          <a:cs typeface="Catamaran"/>
                          <a:sym typeface="Catamaran"/>
                        </a:rPr>
                        <a:t>How long they have worked</a:t>
                      </a:r>
                      <a:endParaRPr>
                        <a:latin typeface="Catamaran"/>
                        <a:ea typeface="Catamaran"/>
                        <a:cs typeface="Catamaran"/>
                        <a:sym typeface="Catamaran"/>
                      </a:endParaRPr>
                    </a:p>
                  </a:txBody>
                  <a:tcPr marT="91425" marB="91425" marR="91425" marL="91425">
                    <a:solidFill>
                      <a:srgbClr val="CFE2F3"/>
                    </a:solidFill>
                  </a:tcPr>
                </a:tc>
                <a:tc>
                  <a:txBody>
                    <a:bodyPr/>
                    <a:lstStyle/>
                    <a:p>
                      <a:pPr indent="0" lvl="0" marL="0" rtl="0" algn="l">
                        <a:spcBef>
                          <a:spcPts val="0"/>
                        </a:spcBef>
                        <a:spcAft>
                          <a:spcPts val="0"/>
                        </a:spcAft>
                        <a:buNone/>
                      </a:pPr>
                      <a:r>
                        <a:rPr lang="en-GB">
                          <a:latin typeface="Catamaran"/>
                          <a:ea typeface="Catamaran"/>
                          <a:cs typeface="Catamaran"/>
                          <a:sym typeface="Catamaran"/>
                        </a:rPr>
                        <a:t>Laws regarding vaping and their leniency</a:t>
                      </a:r>
                      <a:endParaRPr>
                        <a:latin typeface="Catamaran"/>
                        <a:ea typeface="Catamaran"/>
                        <a:cs typeface="Catamaran"/>
                        <a:sym typeface="Catamaran"/>
                      </a:endParaRPr>
                    </a:p>
                  </a:txBody>
                  <a:tcPr marT="91425" marB="91425" marR="91425" marL="91425">
                    <a:solidFill>
                      <a:srgbClr val="CFE2F3"/>
                    </a:solidFill>
                  </a:tcPr>
                </a:tc>
              </a:tr>
            </a:tbl>
          </a:graphicData>
        </a:graphic>
      </p:graphicFrame>
      <p:sp>
        <p:nvSpPr>
          <p:cNvPr id="511" name="Google Shape;511;p45"/>
          <p:cNvSpPr txBox="1"/>
          <p:nvPr/>
        </p:nvSpPr>
        <p:spPr>
          <a:xfrm>
            <a:off x="457200" y="1030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Finding Important Factors Leading to Vaping</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pic>
        <p:nvPicPr>
          <p:cNvPr id="516" name="Google Shape;516;p46"/>
          <p:cNvPicPr preferRelativeResize="0"/>
          <p:nvPr/>
        </p:nvPicPr>
        <p:blipFill>
          <a:blip r:embed="rId3">
            <a:alphaModFix/>
          </a:blip>
          <a:stretch>
            <a:fillRect/>
          </a:stretch>
        </p:blipFill>
        <p:spPr>
          <a:xfrm>
            <a:off x="1699775" y="622600"/>
            <a:ext cx="3705099" cy="4249625"/>
          </a:xfrm>
          <a:prstGeom prst="rect">
            <a:avLst/>
          </a:prstGeom>
          <a:noFill/>
          <a:ln>
            <a:noFill/>
          </a:ln>
        </p:spPr>
      </p:pic>
      <p:sp>
        <p:nvSpPr>
          <p:cNvPr id="517" name="Google Shape;517;p46"/>
          <p:cNvSpPr txBox="1"/>
          <p:nvPr/>
        </p:nvSpPr>
        <p:spPr>
          <a:xfrm>
            <a:off x="5493175" y="4472025"/>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Fig 1</a:t>
            </a:r>
            <a:endParaRPr>
              <a:latin typeface="Proxima Nova"/>
              <a:ea typeface="Proxima Nova"/>
              <a:cs typeface="Proxima Nova"/>
              <a:sym typeface="Proxima Nova"/>
            </a:endParaRPr>
          </a:p>
        </p:txBody>
      </p:sp>
      <p:sp>
        <p:nvSpPr>
          <p:cNvPr id="518" name="Google Shape;518;p46"/>
          <p:cNvSpPr txBox="1"/>
          <p:nvPr/>
        </p:nvSpPr>
        <p:spPr>
          <a:xfrm>
            <a:off x="5797900" y="873525"/>
            <a:ext cx="3182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Step 1 -&gt; Create subset of dataset with the inputs in fig 1 from the Masterfile of survey results</a:t>
            </a:r>
            <a:endParaRPr/>
          </a:p>
        </p:txBody>
      </p:sp>
      <p:sp>
        <p:nvSpPr>
          <p:cNvPr id="519" name="Google Shape;519;p46"/>
          <p:cNvSpPr txBox="1"/>
          <p:nvPr/>
        </p:nvSpPr>
        <p:spPr>
          <a:xfrm>
            <a:off x="457200" y="1030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Preparation</a:t>
            </a:r>
            <a:r>
              <a:rPr b="1" lang="en-GB" sz="2600">
                <a:latin typeface="Fira Sans Extra Condensed"/>
                <a:ea typeface="Fira Sans Extra Condensed"/>
                <a:cs typeface="Fira Sans Extra Condensed"/>
                <a:sym typeface="Fira Sans Extra Condensed"/>
              </a:rPr>
              <a:t> for Logistic Regression</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 name="Shape 523"/>
        <p:cNvGrpSpPr/>
        <p:nvPr/>
      </p:nvGrpSpPr>
      <p:grpSpPr>
        <a:xfrm>
          <a:off x="0" y="0"/>
          <a:ext cx="0" cy="0"/>
          <a:chOff x="0" y="0"/>
          <a:chExt cx="0" cy="0"/>
        </a:xfrm>
      </p:grpSpPr>
      <p:sp>
        <p:nvSpPr>
          <p:cNvPr id="524" name="Google Shape;524;p47"/>
          <p:cNvSpPr txBox="1"/>
          <p:nvPr>
            <p:ph type="title"/>
          </p:nvPr>
        </p:nvSpPr>
        <p:spPr>
          <a:xfrm>
            <a:off x="311700" y="183250"/>
            <a:ext cx="8520600" cy="572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Preparation for Logistic Regression</a:t>
            </a:r>
            <a:endParaRPr sz="2700"/>
          </a:p>
        </p:txBody>
      </p:sp>
      <p:pic>
        <p:nvPicPr>
          <p:cNvPr id="525" name="Google Shape;525;p47"/>
          <p:cNvPicPr preferRelativeResize="0"/>
          <p:nvPr/>
        </p:nvPicPr>
        <p:blipFill>
          <a:blip r:embed="rId3">
            <a:alphaModFix/>
          </a:blip>
          <a:stretch>
            <a:fillRect/>
          </a:stretch>
        </p:blipFill>
        <p:spPr>
          <a:xfrm>
            <a:off x="873100" y="918000"/>
            <a:ext cx="3509299" cy="4025075"/>
          </a:xfrm>
          <a:prstGeom prst="rect">
            <a:avLst/>
          </a:prstGeom>
          <a:noFill/>
          <a:ln>
            <a:noFill/>
          </a:ln>
        </p:spPr>
      </p:pic>
      <p:sp>
        <p:nvSpPr>
          <p:cNvPr id="526" name="Google Shape;526;p47"/>
          <p:cNvSpPr txBox="1"/>
          <p:nvPr/>
        </p:nvSpPr>
        <p:spPr>
          <a:xfrm>
            <a:off x="4526300" y="4649500"/>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Fig 2</a:t>
            </a:r>
            <a:endParaRPr>
              <a:latin typeface="Proxima Nova"/>
              <a:ea typeface="Proxima Nova"/>
              <a:cs typeface="Proxima Nova"/>
              <a:sym typeface="Proxima Nova"/>
            </a:endParaRPr>
          </a:p>
        </p:txBody>
      </p:sp>
      <p:sp>
        <p:nvSpPr>
          <p:cNvPr id="527" name="Google Shape;527;p47"/>
          <p:cNvSpPr txBox="1"/>
          <p:nvPr/>
        </p:nvSpPr>
        <p:spPr>
          <a:xfrm>
            <a:off x="4995450" y="1709850"/>
            <a:ext cx="3633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Step 2 -&gt; Map Yes/No answers to 1/0 except for the vaping healthier than smoking questions, map questions about law to 1 for correct answer, 0 for wrong answer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pic>
        <p:nvPicPr>
          <p:cNvPr id="532" name="Google Shape;532;p48"/>
          <p:cNvPicPr preferRelativeResize="0"/>
          <p:nvPr/>
        </p:nvPicPr>
        <p:blipFill>
          <a:blip r:embed="rId3">
            <a:alphaModFix/>
          </a:blip>
          <a:stretch>
            <a:fillRect/>
          </a:stretch>
        </p:blipFill>
        <p:spPr>
          <a:xfrm>
            <a:off x="152400" y="1153425"/>
            <a:ext cx="8839198" cy="1206014"/>
          </a:xfrm>
          <a:prstGeom prst="rect">
            <a:avLst/>
          </a:prstGeom>
          <a:noFill/>
          <a:ln>
            <a:noFill/>
          </a:ln>
        </p:spPr>
      </p:pic>
      <p:sp>
        <p:nvSpPr>
          <p:cNvPr id="533" name="Google Shape;533;p48"/>
          <p:cNvSpPr txBox="1"/>
          <p:nvPr/>
        </p:nvSpPr>
        <p:spPr>
          <a:xfrm>
            <a:off x="8017200" y="1948800"/>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Fig 3</a:t>
            </a:r>
            <a:endParaRPr>
              <a:latin typeface="Proxima Nova"/>
              <a:ea typeface="Proxima Nova"/>
              <a:cs typeface="Proxima Nova"/>
              <a:sym typeface="Proxima Nova"/>
            </a:endParaRPr>
          </a:p>
        </p:txBody>
      </p:sp>
      <p:pic>
        <p:nvPicPr>
          <p:cNvPr id="534" name="Google Shape;534;p48"/>
          <p:cNvPicPr preferRelativeResize="0"/>
          <p:nvPr/>
        </p:nvPicPr>
        <p:blipFill>
          <a:blip r:embed="rId4">
            <a:alphaModFix/>
          </a:blip>
          <a:stretch>
            <a:fillRect/>
          </a:stretch>
        </p:blipFill>
        <p:spPr>
          <a:xfrm>
            <a:off x="152400" y="3075714"/>
            <a:ext cx="8839200" cy="668451"/>
          </a:xfrm>
          <a:prstGeom prst="rect">
            <a:avLst/>
          </a:prstGeom>
          <a:noFill/>
          <a:ln>
            <a:noFill/>
          </a:ln>
        </p:spPr>
      </p:pic>
      <p:sp>
        <p:nvSpPr>
          <p:cNvPr id="535" name="Google Shape;535;p48"/>
          <p:cNvSpPr txBox="1"/>
          <p:nvPr/>
        </p:nvSpPr>
        <p:spPr>
          <a:xfrm>
            <a:off x="7916700" y="3442838"/>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Fig 4</a:t>
            </a:r>
            <a:endParaRPr>
              <a:latin typeface="Proxima Nova"/>
              <a:ea typeface="Proxima Nova"/>
              <a:cs typeface="Proxima Nova"/>
              <a:sym typeface="Proxima Nova"/>
            </a:endParaRPr>
          </a:p>
        </p:txBody>
      </p:sp>
      <p:pic>
        <p:nvPicPr>
          <p:cNvPr id="536" name="Google Shape;536;p48"/>
          <p:cNvPicPr preferRelativeResize="0"/>
          <p:nvPr/>
        </p:nvPicPr>
        <p:blipFill>
          <a:blip r:embed="rId5">
            <a:alphaModFix/>
          </a:blip>
          <a:stretch>
            <a:fillRect/>
          </a:stretch>
        </p:blipFill>
        <p:spPr>
          <a:xfrm>
            <a:off x="152400" y="4434165"/>
            <a:ext cx="8839201" cy="625589"/>
          </a:xfrm>
          <a:prstGeom prst="rect">
            <a:avLst/>
          </a:prstGeom>
          <a:noFill/>
          <a:ln>
            <a:noFill/>
          </a:ln>
        </p:spPr>
      </p:pic>
      <p:sp>
        <p:nvSpPr>
          <p:cNvPr id="537" name="Google Shape;537;p48"/>
          <p:cNvSpPr txBox="1"/>
          <p:nvPr/>
        </p:nvSpPr>
        <p:spPr>
          <a:xfrm>
            <a:off x="7857900" y="4743288"/>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Fig 5</a:t>
            </a:r>
            <a:endParaRPr>
              <a:latin typeface="Proxima Nova"/>
              <a:ea typeface="Proxima Nova"/>
              <a:cs typeface="Proxima Nova"/>
              <a:sym typeface="Proxima Nova"/>
            </a:endParaRPr>
          </a:p>
        </p:txBody>
      </p:sp>
      <p:sp>
        <p:nvSpPr>
          <p:cNvPr id="538" name="Google Shape;538;p48"/>
          <p:cNvSpPr txBox="1"/>
          <p:nvPr>
            <p:ph type="title"/>
          </p:nvPr>
        </p:nvSpPr>
        <p:spPr>
          <a:xfrm>
            <a:off x="311700" y="52925"/>
            <a:ext cx="8520600" cy="572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Preparation for Logistic Regression</a:t>
            </a:r>
            <a:endParaRPr sz="2700"/>
          </a:p>
        </p:txBody>
      </p:sp>
      <p:sp>
        <p:nvSpPr>
          <p:cNvPr id="539" name="Google Shape;539;p48"/>
          <p:cNvSpPr txBox="1"/>
          <p:nvPr/>
        </p:nvSpPr>
        <p:spPr>
          <a:xfrm>
            <a:off x="366425" y="834625"/>
            <a:ext cx="471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Step 3 -&gt; dummy encode the non numerical values in figure 3</a:t>
            </a:r>
            <a:endParaRPr/>
          </a:p>
        </p:txBody>
      </p:sp>
      <p:sp>
        <p:nvSpPr>
          <p:cNvPr id="540" name="Google Shape;540;p48"/>
          <p:cNvSpPr txBox="1"/>
          <p:nvPr/>
        </p:nvSpPr>
        <p:spPr>
          <a:xfrm>
            <a:off x="220800" y="2722700"/>
            <a:ext cx="86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Step 4 -&gt; set X as the encoded features and y as whether the person is a vaper or not, with yes mapped to 1 and no to 0 (Fig 4)</a:t>
            </a:r>
            <a:endParaRPr/>
          </a:p>
        </p:txBody>
      </p:sp>
      <p:sp>
        <p:nvSpPr>
          <p:cNvPr id="541" name="Google Shape;541;p48"/>
          <p:cNvSpPr txBox="1"/>
          <p:nvPr/>
        </p:nvSpPr>
        <p:spPr>
          <a:xfrm>
            <a:off x="152400" y="4047750"/>
            <a:ext cx="576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Step 5 -&gt; Perform train test split with the parameters in Fig 5</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sp>
        <p:nvSpPr>
          <p:cNvPr id="546" name="Google Shape;546;p49"/>
          <p:cNvSpPr txBox="1"/>
          <p:nvPr/>
        </p:nvSpPr>
        <p:spPr>
          <a:xfrm>
            <a:off x="7816525" y="2744675"/>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Fig 6</a:t>
            </a:r>
            <a:endParaRPr>
              <a:latin typeface="Proxima Nova"/>
              <a:ea typeface="Proxima Nova"/>
              <a:cs typeface="Proxima Nova"/>
              <a:sym typeface="Proxima Nova"/>
            </a:endParaRPr>
          </a:p>
        </p:txBody>
      </p:sp>
      <p:pic>
        <p:nvPicPr>
          <p:cNvPr id="547" name="Google Shape;547;p49"/>
          <p:cNvPicPr preferRelativeResize="0"/>
          <p:nvPr/>
        </p:nvPicPr>
        <p:blipFill>
          <a:blip r:embed="rId3">
            <a:alphaModFix/>
          </a:blip>
          <a:stretch>
            <a:fillRect/>
          </a:stretch>
        </p:blipFill>
        <p:spPr>
          <a:xfrm>
            <a:off x="176225" y="1346950"/>
            <a:ext cx="8839197" cy="1446027"/>
          </a:xfrm>
          <a:prstGeom prst="rect">
            <a:avLst/>
          </a:prstGeom>
          <a:noFill/>
          <a:ln>
            <a:noFill/>
          </a:ln>
        </p:spPr>
      </p:pic>
      <p:sp>
        <p:nvSpPr>
          <p:cNvPr id="548" name="Google Shape;548;p49"/>
          <p:cNvSpPr txBox="1"/>
          <p:nvPr/>
        </p:nvSpPr>
        <p:spPr>
          <a:xfrm>
            <a:off x="275525" y="3144875"/>
            <a:ext cx="8593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Penalty = l1 → L1 regularization, reduces the coefficients of the features in the regression model, changing coefficient of low contribution features to 0 and getting rid of them from the end result, allowing us to see only the more important features.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Solver = Liblinear → Allows use of L1 regularisation</a:t>
            </a:r>
            <a:endParaRPr sz="1100"/>
          </a:p>
        </p:txBody>
      </p:sp>
      <p:sp>
        <p:nvSpPr>
          <p:cNvPr id="549" name="Google Shape;549;p49"/>
          <p:cNvSpPr txBox="1"/>
          <p:nvPr>
            <p:ph type="title"/>
          </p:nvPr>
        </p:nvSpPr>
        <p:spPr>
          <a:xfrm>
            <a:off x="311700" y="52925"/>
            <a:ext cx="8520600" cy="572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Preparation for Logistic Regression</a:t>
            </a:r>
            <a:endParaRPr sz="2700"/>
          </a:p>
        </p:txBody>
      </p:sp>
      <p:sp>
        <p:nvSpPr>
          <p:cNvPr id="550" name="Google Shape;550;p49"/>
          <p:cNvSpPr txBox="1"/>
          <p:nvPr/>
        </p:nvSpPr>
        <p:spPr>
          <a:xfrm>
            <a:off x="200075" y="908600"/>
            <a:ext cx="879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Step 6 → Train a Logistic Regression Model using the X-train and y_train from the previous train test split</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0"/>
          <p:cNvPicPr preferRelativeResize="0"/>
          <p:nvPr/>
        </p:nvPicPr>
        <p:blipFill rotWithShape="1">
          <a:blip r:embed="rId3">
            <a:alphaModFix/>
          </a:blip>
          <a:srcRect b="0" l="20325" r="0" t="0"/>
          <a:stretch/>
        </p:blipFill>
        <p:spPr>
          <a:xfrm>
            <a:off x="733350" y="1122675"/>
            <a:ext cx="7285499" cy="3613349"/>
          </a:xfrm>
          <a:prstGeom prst="rect">
            <a:avLst/>
          </a:prstGeom>
          <a:noFill/>
          <a:ln>
            <a:noFill/>
          </a:ln>
        </p:spPr>
      </p:pic>
      <p:sp>
        <p:nvSpPr>
          <p:cNvPr id="556" name="Google Shape;556;p50"/>
          <p:cNvSpPr/>
          <p:nvPr/>
        </p:nvSpPr>
        <p:spPr>
          <a:xfrm>
            <a:off x="381750" y="1122325"/>
            <a:ext cx="3908100" cy="37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txBox="1"/>
          <p:nvPr/>
        </p:nvSpPr>
        <p:spPr>
          <a:xfrm>
            <a:off x="482200" y="4266700"/>
            <a:ext cx="37572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Would Accept a vape from colleagues if offered during a social event</a:t>
            </a:r>
            <a:endParaRPr>
              <a:latin typeface="Catamaran Thin"/>
              <a:ea typeface="Catamaran Thin"/>
              <a:cs typeface="Catamaran Thin"/>
              <a:sym typeface="Catamaran Thin"/>
            </a:endParaRPr>
          </a:p>
        </p:txBody>
      </p:sp>
      <p:sp>
        <p:nvSpPr>
          <p:cNvPr id="558" name="Google Shape;558;p50"/>
          <p:cNvSpPr txBox="1"/>
          <p:nvPr/>
        </p:nvSpPr>
        <p:spPr>
          <a:xfrm>
            <a:off x="482200" y="3761600"/>
            <a:ext cx="37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Freelance Worker</a:t>
            </a:r>
            <a:endParaRPr>
              <a:latin typeface="Catamaran Thin"/>
              <a:ea typeface="Catamaran Thin"/>
              <a:cs typeface="Catamaran Thin"/>
              <a:sym typeface="Catamaran Thin"/>
            </a:endParaRPr>
          </a:p>
        </p:txBody>
      </p:sp>
      <p:sp>
        <p:nvSpPr>
          <p:cNvPr id="559" name="Google Shape;559;p50"/>
          <p:cNvSpPr txBox="1"/>
          <p:nvPr/>
        </p:nvSpPr>
        <p:spPr>
          <a:xfrm>
            <a:off x="482200" y="3256500"/>
            <a:ext cx="37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Started Working Pre-Covid</a:t>
            </a:r>
            <a:endParaRPr>
              <a:latin typeface="Catamaran Thin"/>
              <a:ea typeface="Catamaran Thin"/>
              <a:cs typeface="Catamaran Thin"/>
              <a:sym typeface="Catamaran Thin"/>
            </a:endParaRPr>
          </a:p>
        </p:txBody>
      </p:sp>
      <p:sp>
        <p:nvSpPr>
          <p:cNvPr id="560" name="Google Shape;560;p50"/>
          <p:cNvSpPr txBox="1"/>
          <p:nvPr/>
        </p:nvSpPr>
        <p:spPr>
          <a:xfrm>
            <a:off x="482200" y="2729250"/>
            <a:ext cx="37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Self-Employed Worker</a:t>
            </a:r>
            <a:endParaRPr>
              <a:latin typeface="Catamaran Thin"/>
              <a:ea typeface="Catamaran Thin"/>
              <a:cs typeface="Catamaran Thin"/>
              <a:sym typeface="Catamaran Thin"/>
            </a:endParaRPr>
          </a:p>
        </p:txBody>
      </p:sp>
      <p:sp>
        <p:nvSpPr>
          <p:cNvPr id="561" name="Google Shape;561;p50"/>
          <p:cNvSpPr txBox="1"/>
          <p:nvPr/>
        </p:nvSpPr>
        <p:spPr>
          <a:xfrm>
            <a:off x="482200" y="2202000"/>
            <a:ext cx="37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Vaping is just as unhealthy as smoking</a:t>
            </a:r>
            <a:endParaRPr>
              <a:latin typeface="Catamaran Thin"/>
              <a:ea typeface="Catamaran Thin"/>
              <a:cs typeface="Catamaran Thin"/>
              <a:sym typeface="Catamaran Thin"/>
            </a:endParaRPr>
          </a:p>
        </p:txBody>
      </p:sp>
      <p:sp>
        <p:nvSpPr>
          <p:cNvPr id="562" name="Google Shape;562;p50"/>
          <p:cNvSpPr txBox="1"/>
          <p:nvPr/>
        </p:nvSpPr>
        <p:spPr>
          <a:xfrm>
            <a:off x="482200" y="1674125"/>
            <a:ext cx="37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Know more colleagues who vape at work</a:t>
            </a:r>
            <a:endParaRPr>
              <a:latin typeface="Catamaran Thin"/>
              <a:ea typeface="Catamaran Thin"/>
              <a:cs typeface="Catamaran Thin"/>
              <a:sym typeface="Catamaran Thin"/>
            </a:endParaRPr>
          </a:p>
        </p:txBody>
      </p:sp>
      <p:sp>
        <p:nvSpPr>
          <p:cNvPr id="563" name="Google Shape;563;p50"/>
          <p:cNvSpPr txBox="1"/>
          <p:nvPr/>
        </p:nvSpPr>
        <p:spPr>
          <a:xfrm>
            <a:off x="482200" y="1146875"/>
            <a:ext cx="37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Catamaran Thin"/>
                <a:ea typeface="Catamaran Thin"/>
                <a:cs typeface="Catamaran Thin"/>
                <a:sym typeface="Catamaran Thin"/>
              </a:rPr>
              <a:t>Toxicity of work environment</a:t>
            </a:r>
            <a:endParaRPr>
              <a:latin typeface="Catamaran Thin"/>
              <a:ea typeface="Catamaran Thin"/>
              <a:cs typeface="Catamaran Thin"/>
              <a:sym typeface="Catamaran Thin"/>
            </a:endParaRPr>
          </a:p>
        </p:txBody>
      </p:sp>
      <p:cxnSp>
        <p:nvCxnSpPr>
          <p:cNvPr id="564" name="Google Shape;564;p50"/>
          <p:cNvCxnSpPr/>
          <p:nvPr/>
        </p:nvCxnSpPr>
        <p:spPr>
          <a:xfrm>
            <a:off x="4380000" y="1105050"/>
            <a:ext cx="20100" cy="3797400"/>
          </a:xfrm>
          <a:prstGeom prst="straightConnector1">
            <a:avLst/>
          </a:prstGeom>
          <a:noFill/>
          <a:ln cap="flat" cmpd="sng" w="9525">
            <a:solidFill>
              <a:schemeClr val="dk1"/>
            </a:solidFill>
            <a:prstDash val="solid"/>
            <a:round/>
            <a:headEnd len="med" w="med" type="none"/>
            <a:tailEnd len="med" w="med" type="none"/>
          </a:ln>
        </p:spPr>
      </p:cxnSp>
      <p:sp>
        <p:nvSpPr>
          <p:cNvPr id="565" name="Google Shape;565;p50"/>
          <p:cNvSpPr txBox="1"/>
          <p:nvPr/>
        </p:nvSpPr>
        <p:spPr>
          <a:xfrm>
            <a:off x="457200" y="1030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Logistic Regression Output</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51"/>
          <p:cNvPicPr preferRelativeResize="0"/>
          <p:nvPr/>
        </p:nvPicPr>
        <p:blipFill>
          <a:blip r:embed="rId3">
            <a:alphaModFix/>
          </a:blip>
          <a:stretch>
            <a:fillRect/>
          </a:stretch>
        </p:blipFill>
        <p:spPr>
          <a:xfrm>
            <a:off x="1151300" y="908350"/>
            <a:ext cx="6841397" cy="4235150"/>
          </a:xfrm>
          <a:prstGeom prst="rect">
            <a:avLst/>
          </a:prstGeom>
          <a:noFill/>
          <a:ln>
            <a:noFill/>
          </a:ln>
        </p:spPr>
      </p:pic>
      <p:sp>
        <p:nvSpPr>
          <p:cNvPr id="571" name="Google Shape;571;p51"/>
          <p:cNvSpPr txBox="1"/>
          <p:nvPr/>
        </p:nvSpPr>
        <p:spPr>
          <a:xfrm>
            <a:off x="457200" y="1030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Logistic Regression Output</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pic>
        <p:nvPicPr>
          <p:cNvPr id="576" name="Google Shape;576;p52"/>
          <p:cNvPicPr preferRelativeResize="0"/>
          <p:nvPr/>
        </p:nvPicPr>
        <p:blipFill>
          <a:blip r:embed="rId3">
            <a:alphaModFix/>
          </a:blip>
          <a:stretch>
            <a:fillRect/>
          </a:stretch>
        </p:blipFill>
        <p:spPr>
          <a:xfrm>
            <a:off x="526475" y="895600"/>
            <a:ext cx="3476625" cy="1143000"/>
          </a:xfrm>
          <a:prstGeom prst="rect">
            <a:avLst/>
          </a:prstGeom>
          <a:noFill/>
          <a:ln>
            <a:noFill/>
          </a:ln>
        </p:spPr>
      </p:pic>
      <p:pic>
        <p:nvPicPr>
          <p:cNvPr id="577" name="Google Shape;577;p52"/>
          <p:cNvPicPr preferRelativeResize="0"/>
          <p:nvPr/>
        </p:nvPicPr>
        <p:blipFill>
          <a:blip r:embed="rId4">
            <a:alphaModFix/>
          </a:blip>
          <a:stretch>
            <a:fillRect/>
          </a:stretch>
        </p:blipFill>
        <p:spPr>
          <a:xfrm>
            <a:off x="5389400" y="1124200"/>
            <a:ext cx="3009900" cy="685800"/>
          </a:xfrm>
          <a:prstGeom prst="rect">
            <a:avLst/>
          </a:prstGeom>
          <a:noFill/>
          <a:ln>
            <a:noFill/>
          </a:ln>
        </p:spPr>
      </p:pic>
      <p:sp>
        <p:nvSpPr>
          <p:cNvPr id="578" name="Google Shape;578;p52"/>
          <p:cNvSpPr txBox="1"/>
          <p:nvPr/>
        </p:nvSpPr>
        <p:spPr>
          <a:xfrm>
            <a:off x="293925" y="2557950"/>
            <a:ext cx="8670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For our Logistic Regression Model, we achieved an accuracy 0.87, which is good a good performance, but we have to take into account the fact that we have quite a small sample size of 75 with a very small amount of vapers in the dataset. However, under Central Limit Theorem, our sample size is still &gt;30, suggesting that it is normally distributed and suitable for estimating the population statistics.</a:t>
            </a:r>
            <a:endParaRPr>
              <a:latin typeface="Catamaran"/>
              <a:ea typeface="Catamaran"/>
              <a:cs typeface="Catamaran"/>
              <a:sym typeface="Catamaran"/>
            </a:endParaRPr>
          </a:p>
          <a:p>
            <a:pPr indent="0" lvl="0" marL="0" rtl="0" algn="l">
              <a:spcBef>
                <a:spcPts val="0"/>
              </a:spcBef>
              <a:spcAft>
                <a:spcPts val="0"/>
              </a:spcAft>
              <a:buNone/>
            </a:pPr>
            <a:r>
              <a:rPr lang="en-GB">
                <a:latin typeface="Catamaran"/>
                <a:ea typeface="Catamaran"/>
                <a:cs typeface="Catamaran"/>
                <a:sym typeface="Catamaran"/>
              </a:rPr>
              <a:t>The model has a lower recall of 0.6, suggesting that it is not very good at identifying a majority of vapers. This is probably explained by the lower amount of non-vapers compared to vapers in our dataset. We can still use the important features in the model to predict a certain type of vapers, which in our case is the social vaper.</a:t>
            </a:r>
            <a:endParaRPr>
              <a:latin typeface="Catamaran"/>
              <a:ea typeface="Catamaran"/>
              <a:cs typeface="Catamaran"/>
              <a:sym typeface="Catamaran"/>
            </a:endParaRPr>
          </a:p>
        </p:txBody>
      </p:sp>
      <p:pic>
        <p:nvPicPr>
          <p:cNvPr id="579" name="Google Shape;579;p52"/>
          <p:cNvPicPr preferRelativeResize="0"/>
          <p:nvPr/>
        </p:nvPicPr>
        <p:blipFill>
          <a:blip r:embed="rId5">
            <a:alphaModFix/>
          </a:blip>
          <a:stretch>
            <a:fillRect/>
          </a:stretch>
        </p:blipFill>
        <p:spPr>
          <a:xfrm>
            <a:off x="2690750" y="1955375"/>
            <a:ext cx="3448050" cy="457200"/>
          </a:xfrm>
          <a:prstGeom prst="rect">
            <a:avLst/>
          </a:prstGeom>
          <a:noFill/>
          <a:ln>
            <a:noFill/>
          </a:ln>
        </p:spPr>
      </p:pic>
      <p:sp>
        <p:nvSpPr>
          <p:cNvPr id="580" name="Google Shape;580;p52"/>
          <p:cNvSpPr txBox="1"/>
          <p:nvPr/>
        </p:nvSpPr>
        <p:spPr>
          <a:xfrm>
            <a:off x="457200" y="183350"/>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Evaluation of Logistic Regression Model</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4" name="Shape 584"/>
        <p:cNvGrpSpPr/>
        <p:nvPr/>
      </p:nvGrpSpPr>
      <p:grpSpPr>
        <a:xfrm>
          <a:off x="0" y="0"/>
          <a:ext cx="0" cy="0"/>
          <a:chOff x="0" y="0"/>
          <a:chExt cx="0" cy="0"/>
        </a:xfrm>
      </p:grpSpPr>
      <p:sp>
        <p:nvSpPr>
          <p:cNvPr id="585" name="Google Shape;585;p53"/>
          <p:cNvSpPr txBox="1"/>
          <p:nvPr>
            <p:ph idx="1" type="body"/>
          </p:nvPr>
        </p:nvSpPr>
        <p:spPr>
          <a:xfrm>
            <a:off x="625500" y="1487400"/>
            <a:ext cx="3946500" cy="216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500">
                <a:latin typeface="Catamaran"/>
                <a:ea typeface="Catamaran"/>
                <a:cs typeface="Catamaran"/>
                <a:sym typeface="Catamaran"/>
              </a:rPr>
              <a:t>We decided to carry out Cronbach’s alpha reliability test on 5 questions that were answered on a likert scale. We got a rather low cronbach alpha of around 0.4 hence we dropped the </a:t>
            </a:r>
            <a:r>
              <a:rPr lang="en-GB" sz="1500">
                <a:latin typeface="Catamaran"/>
                <a:ea typeface="Catamaran"/>
                <a:cs typeface="Catamaran"/>
                <a:sym typeface="Catamaran"/>
              </a:rPr>
              <a:t>factor</a:t>
            </a:r>
            <a:r>
              <a:rPr lang="en-GB" sz="1500">
                <a:latin typeface="Catamaran"/>
                <a:ea typeface="Catamaran"/>
                <a:cs typeface="Catamaran"/>
                <a:sym typeface="Catamaran"/>
              </a:rPr>
              <a:t> of “Workload” However, even after dropping that column and using reverse encoding, the cronbach alpha remained at 0.43 and we were unable to draw any overall conclusions for our 4 questions.</a:t>
            </a:r>
            <a:endParaRPr sz="1500">
              <a:latin typeface="Catamaran"/>
              <a:ea typeface="Catamaran"/>
              <a:cs typeface="Catamaran"/>
              <a:sym typeface="Catamaran"/>
            </a:endParaRPr>
          </a:p>
        </p:txBody>
      </p:sp>
      <p:pic>
        <p:nvPicPr>
          <p:cNvPr id="586" name="Google Shape;586;p53"/>
          <p:cNvPicPr preferRelativeResize="0"/>
          <p:nvPr/>
        </p:nvPicPr>
        <p:blipFill>
          <a:blip r:embed="rId3">
            <a:alphaModFix/>
          </a:blip>
          <a:stretch>
            <a:fillRect/>
          </a:stretch>
        </p:blipFill>
        <p:spPr>
          <a:xfrm>
            <a:off x="4786400" y="1124612"/>
            <a:ext cx="4069048" cy="1722375"/>
          </a:xfrm>
          <a:prstGeom prst="rect">
            <a:avLst/>
          </a:prstGeom>
          <a:noFill/>
          <a:ln>
            <a:noFill/>
          </a:ln>
        </p:spPr>
      </p:pic>
      <p:pic>
        <p:nvPicPr>
          <p:cNvPr id="587" name="Google Shape;587;p53"/>
          <p:cNvPicPr preferRelativeResize="0"/>
          <p:nvPr/>
        </p:nvPicPr>
        <p:blipFill>
          <a:blip r:embed="rId4">
            <a:alphaModFix/>
          </a:blip>
          <a:stretch>
            <a:fillRect/>
          </a:stretch>
        </p:blipFill>
        <p:spPr>
          <a:xfrm>
            <a:off x="4786400" y="3043875"/>
            <a:ext cx="4069050" cy="667475"/>
          </a:xfrm>
          <a:prstGeom prst="rect">
            <a:avLst/>
          </a:prstGeom>
          <a:noFill/>
          <a:ln>
            <a:noFill/>
          </a:ln>
        </p:spPr>
      </p:pic>
      <p:sp>
        <p:nvSpPr>
          <p:cNvPr id="588" name="Google Shape;588;p53"/>
          <p:cNvSpPr txBox="1"/>
          <p:nvPr/>
        </p:nvSpPr>
        <p:spPr>
          <a:xfrm>
            <a:off x="529825" y="188650"/>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Cronbach Reliability</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54"/>
          <p:cNvSpPr txBox="1"/>
          <p:nvPr>
            <p:ph idx="1" type="body"/>
          </p:nvPr>
        </p:nvSpPr>
        <p:spPr>
          <a:xfrm>
            <a:off x="779125" y="699175"/>
            <a:ext cx="6010500" cy="44442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Import libraries</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Load excel sheet</a:t>
            </a:r>
            <a:endParaRPr sz="1300"/>
          </a:p>
          <a:p>
            <a:pPr indent="-311150" lvl="0" marL="457200" rtl="0" algn="l">
              <a:spcBef>
                <a:spcPts val="0"/>
              </a:spcBef>
              <a:spcAft>
                <a:spcPts val="0"/>
              </a:spcAft>
              <a:buSzPts val="1300"/>
              <a:buChar char="⬢"/>
            </a:pPr>
            <a:r>
              <a:rPr b="1" lang="en-GB" sz="1300">
                <a:latin typeface="Catamaran"/>
                <a:ea typeface="Catamaran"/>
                <a:cs typeface="Catamaran"/>
                <a:sym typeface="Catamaran"/>
              </a:rPr>
              <a:t>Clean excel sheet:</a:t>
            </a:r>
            <a:endParaRPr b="1" sz="1300">
              <a:latin typeface="Catamaran"/>
              <a:ea typeface="Catamaran"/>
              <a:cs typeface="Catamaran"/>
              <a:sym typeface="Catamaran"/>
            </a:endParaRPr>
          </a:p>
          <a:p>
            <a:pPr indent="0" lvl="0" marL="457200" rtl="0" algn="l">
              <a:spcBef>
                <a:spcPts val="0"/>
              </a:spcBef>
              <a:spcAft>
                <a:spcPts val="0"/>
              </a:spcAft>
              <a:buNone/>
            </a:pPr>
            <a:r>
              <a:rPr lang="en-GB" sz="1300"/>
              <a:t>nan_value = float('NaN')</a:t>
            </a:r>
            <a:endParaRPr sz="1300"/>
          </a:p>
          <a:p>
            <a:pPr indent="0" lvl="0" marL="457200" rtl="0" algn="l">
              <a:spcBef>
                <a:spcPts val="0"/>
              </a:spcBef>
              <a:spcAft>
                <a:spcPts val="0"/>
              </a:spcAft>
              <a:buNone/>
            </a:pPr>
            <a:r>
              <a:rPr lang="en-GB" sz="1300"/>
              <a:t>data_nil = data.replace(nan_value, ' ')</a:t>
            </a:r>
            <a:endParaRPr sz="1300"/>
          </a:p>
          <a:p>
            <a:pPr indent="0" lvl="0" marL="457200" rtl="0" algn="l">
              <a:spcBef>
                <a:spcPts val="0"/>
              </a:spcBef>
              <a:spcAft>
                <a:spcPts val="0"/>
              </a:spcAft>
              <a:buNone/>
            </a:pPr>
            <a:r>
              <a:rPr lang="en-GB" sz="1300"/>
              <a:t>data_nil</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Create Text to be used for word cloud:</a:t>
            </a:r>
            <a:endParaRPr b="1" sz="1300">
              <a:latin typeface="Catamaran"/>
              <a:ea typeface="Catamaran"/>
              <a:cs typeface="Catamaran"/>
              <a:sym typeface="Catamaran"/>
            </a:endParaRPr>
          </a:p>
          <a:p>
            <a:pPr indent="0" lvl="0" marL="457200" rtl="0" algn="l">
              <a:spcBef>
                <a:spcPts val="0"/>
              </a:spcBef>
              <a:spcAft>
                <a:spcPts val="0"/>
              </a:spcAft>
              <a:buNone/>
            </a:pPr>
            <a:r>
              <a:rPr lang="en-GB" sz="1300"/>
              <a:t>text = ''.join(sentence for sentence in data_nil['What are some resources that you think would help others quit?'])</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Add Stopwords, ‘Didn’t’ was translated to ‘Didnâ’ and ‘t’ from qualtrics:</a:t>
            </a:r>
            <a:endParaRPr b="1" sz="1300">
              <a:latin typeface="Catamaran"/>
              <a:ea typeface="Catamaran"/>
              <a:cs typeface="Catamaran"/>
              <a:sym typeface="Catamaran"/>
            </a:endParaRPr>
          </a:p>
          <a:p>
            <a:pPr indent="0" lvl="0" marL="457200" rtl="0" algn="l">
              <a:spcBef>
                <a:spcPts val="0"/>
              </a:spcBef>
              <a:spcAft>
                <a:spcPts val="0"/>
              </a:spcAft>
              <a:buNone/>
            </a:pPr>
            <a:r>
              <a:rPr lang="en-GB" sz="1300"/>
              <a:t>stopwords = set(STOPWORDS)</a:t>
            </a:r>
            <a:endParaRPr sz="1300"/>
          </a:p>
          <a:p>
            <a:pPr indent="0" lvl="0" marL="457200" rtl="0" algn="l">
              <a:spcBef>
                <a:spcPts val="0"/>
              </a:spcBef>
              <a:spcAft>
                <a:spcPts val="0"/>
              </a:spcAft>
              <a:buNone/>
            </a:pPr>
            <a:r>
              <a:rPr lang="en-GB" sz="1300"/>
              <a:t>stopwords.update(['smoking', 'vape', 'vaping', 'think', 'way', 'addicted', 'addiction', 'quit', 'Nil', 'want', 'Didnâ', 't', 'cost', 'tax', 'legalisation'])</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Create wordcloud:</a:t>
            </a:r>
            <a:endParaRPr b="1" sz="1300">
              <a:latin typeface="Catamaran"/>
              <a:ea typeface="Catamaran"/>
              <a:cs typeface="Catamaran"/>
              <a:sym typeface="Catamaran"/>
            </a:endParaRPr>
          </a:p>
          <a:p>
            <a:pPr indent="0" lvl="0" marL="457200" rtl="0" algn="l">
              <a:spcBef>
                <a:spcPts val="0"/>
              </a:spcBef>
              <a:spcAft>
                <a:spcPts val="0"/>
              </a:spcAft>
              <a:buNone/>
            </a:pPr>
            <a:r>
              <a:rPr lang="en-GB" sz="1300"/>
              <a:t>wordcloud = WordCloud(stopwords=stopwords, background_color = 'white').generate(text)</a:t>
            </a:r>
            <a:endParaRPr sz="1300"/>
          </a:p>
          <a:p>
            <a:pPr indent="0" lvl="0" marL="457200" rtl="0" algn="l">
              <a:spcBef>
                <a:spcPts val="0"/>
              </a:spcBef>
              <a:spcAft>
                <a:spcPts val="0"/>
              </a:spcAft>
              <a:buNone/>
            </a:pPr>
            <a:r>
              <a:rPr lang="en-GB" sz="1300"/>
              <a:t>plt.imshow(wordcloud)</a:t>
            </a:r>
            <a:endParaRPr sz="1300"/>
          </a:p>
          <a:p>
            <a:pPr indent="0" lvl="0" marL="457200" rtl="0" algn="l">
              <a:spcBef>
                <a:spcPts val="0"/>
              </a:spcBef>
              <a:spcAft>
                <a:spcPts val="0"/>
              </a:spcAft>
              <a:buNone/>
            </a:pPr>
            <a:r>
              <a:rPr lang="en-GB" sz="1300"/>
              <a:t>plt.show()</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Repeat process for other survey questions</a:t>
            </a:r>
            <a:endParaRPr b="1" sz="1300">
              <a:latin typeface="Catamaran"/>
              <a:ea typeface="Catamaran"/>
              <a:cs typeface="Catamaran"/>
              <a:sym typeface="Catamaran"/>
            </a:endParaRPr>
          </a:p>
        </p:txBody>
      </p:sp>
      <p:sp>
        <p:nvSpPr>
          <p:cNvPr id="594" name="Google Shape;594;p54"/>
          <p:cNvSpPr txBox="1"/>
          <p:nvPr/>
        </p:nvSpPr>
        <p:spPr>
          <a:xfrm>
            <a:off x="602150" y="126475"/>
            <a:ext cx="822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Word Clouds</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9"/>
          <p:cNvSpPr txBox="1"/>
          <p:nvPr>
            <p:ph idx="1" type="body"/>
          </p:nvPr>
        </p:nvSpPr>
        <p:spPr>
          <a:xfrm>
            <a:off x="491725" y="1122525"/>
            <a:ext cx="8228400" cy="371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2200">
                <a:latin typeface="Catamaran"/>
                <a:ea typeface="Catamaran"/>
                <a:cs typeface="Catamaran"/>
                <a:sym typeface="Catamaran"/>
              </a:rPr>
              <a:t>We aim to understand the perception and </a:t>
            </a:r>
            <a:r>
              <a:rPr b="1" lang="en-GB" sz="2200">
                <a:highlight>
                  <a:srgbClr val="FFF2CC"/>
                </a:highlight>
                <a:latin typeface="Catamaran"/>
                <a:ea typeface="Catamaran"/>
                <a:cs typeface="Catamaran"/>
                <a:sym typeface="Catamaran"/>
              </a:rPr>
              <a:t>root causes</a:t>
            </a:r>
            <a:r>
              <a:rPr b="1" lang="en-GB" sz="2200">
                <a:latin typeface="Catamaran"/>
                <a:ea typeface="Catamaran"/>
                <a:cs typeface="Catamaran"/>
                <a:sym typeface="Catamaran"/>
              </a:rPr>
              <a:t> of vaping amongst the Young Working Adults (YWA), focusing on </a:t>
            </a:r>
            <a:r>
              <a:rPr b="1" lang="en-GB" sz="2200">
                <a:highlight>
                  <a:srgbClr val="FFF2CC"/>
                </a:highlight>
                <a:latin typeface="Catamaran"/>
                <a:ea typeface="Catamaran"/>
                <a:cs typeface="Catamaran"/>
                <a:sym typeface="Catamaran"/>
              </a:rPr>
              <a:t>workplace stress</a:t>
            </a:r>
            <a:r>
              <a:rPr b="1" lang="en-GB" sz="2200">
                <a:latin typeface="Catamaran"/>
                <a:ea typeface="Catamaran"/>
                <a:cs typeface="Catamaran"/>
                <a:sym typeface="Catamaran"/>
              </a:rPr>
              <a:t> and </a:t>
            </a:r>
            <a:r>
              <a:rPr b="1" lang="en-GB" sz="2200">
                <a:highlight>
                  <a:srgbClr val="FFF2CC"/>
                </a:highlight>
                <a:latin typeface="Catamaran"/>
                <a:ea typeface="Catamaran"/>
                <a:cs typeface="Catamaran"/>
                <a:sym typeface="Catamaran"/>
              </a:rPr>
              <a:t>social pressure</a:t>
            </a:r>
            <a:r>
              <a:rPr b="1" lang="en-GB" sz="2200">
                <a:latin typeface="Catamaran"/>
                <a:ea typeface="Catamaran"/>
                <a:cs typeface="Catamaran"/>
                <a:sym typeface="Catamaran"/>
              </a:rPr>
              <a:t>.</a:t>
            </a:r>
            <a:endParaRPr b="1" sz="2200">
              <a:latin typeface="Catamaran"/>
              <a:ea typeface="Catamaran"/>
              <a:cs typeface="Catamaran"/>
              <a:sym typeface="Catamaran"/>
            </a:endParaRPr>
          </a:p>
          <a:p>
            <a:pPr indent="0" lvl="0" marL="0" rtl="0" algn="ctr">
              <a:spcBef>
                <a:spcPts val="0"/>
              </a:spcBef>
              <a:spcAft>
                <a:spcPts val="0"/>
              </a:spcAft>
              <a:buNone/>
            </a:pPr>
            <a:r>
              <a:t/>
            </a:r>
            <a:endParaRPr b="1" sz="2200">
              <a:latin typeface="Catamaran"/>
              <a:ea typeface="Catamaran"/>
              <a:cs typeface="Catamaran"/>
              <a:sym typeface="Catamaran"/>
            </a:endParaRPr>
          </a:p>
          <a:p>
            <a:pPr indent="0" lvl="0" marL="0" rtl="0" algn="ctr">
              <a:spcBef>
                <a:spcPts val="0"/>
              </a:spcBef>
              <a:spcAft>
                <a:spcPts val="0"/>
              </a:spcAft>
              <a:buNone/>
            </a:pPr>
            <a:r>
              <a:rPr b="1" lang="en-GB" sz="2200">
                <a:latin typeface="Catamaran"/>
                <a:ea typeface="Catamaran"/>
                <a:cs typeface="Catamaran"/>
                <a:sym typeface="Catamaran"/>
              </a:rPr>
              <a:t>The outcome is to derive targeted and </a:t>
            </a:r>
            <a:r>
              <a:rPr b="1" lang="en-GB" sz="2200">
                <a:highlight>
                  <a:srgbClr val="FFF2CC"/>
                </a:highlight>
                <a:latin typeface="Catamaran"/>
                <a:ea typeface="Catamaran"/>
                <a:cs typeface="Catamaran"/>
                <a:sym typeface="Catamaran"/>
              </a:rPr>
              <a:t>effective solutions</a:t>
            </a:r>
            <a:r>
              <a:rPr b="1" lang="en-GB" sz="2200">
                <a:latin typeface="Catamaran"/>
                <a:ea typeface="Catamaran"/>
                <a:cs typeface="Catamaran"/>
                <a:sym typeface="Catamaran"/>
              </a:rPr>
              <a:t> to help motivate YWAs to </a:t>
            </a:r>
            <a:r>
              <a:rPr b="1" lang="en-GB" sz="2200">
                <a:highlight>
                  <a:srgbClr val="FFF2CC"/>
                </a:highlight>
                <a:latin typeface="Catamaran"/>
                <a:ea typeface="Catamaran"/>
                <a:cs typeface="Catamaran"/>
                <a:sym typeface="Catamaran"/>
              </a:rPr>
              <a:t>quit</a:t>
            </a:r>
            <a:r>
              <a:rPr b="1" lang="en-GB" sz="2200">
                <a:latin typeface="Catamaran"/>
                <a:ea typeface="Catamaran"/>
                <a:cs typeface="Catamaran"/>
                <a:sym typeface="Catamaran"/>
              </a:rPr>
              <a:t> vaping.</a:t>
            </a:r>
            <a:endParaRPr b="1" sz="2200">
              <a:latin typeface="Catamaran"/>
              <a:ea typeface="Catamaran"/>
              <a:cs typeface="Catamaran"/>
              <a:sym typeface="Catamaran"/>
            </a:endParaRPr>
          </a:p>
          <a:p>
            <a:pPr indent="0" lvl="0" marL="0" rtl="0" algn="l">
              <a:spcBef>
                <a:spcPts val="0"/>
              </a:spcBef>
              <a:spcAft>
                <a:spcPts val="0"/>
              </a:spcAft>
              <a:buNone/>
            </a:pPr>
            <a:r>
              <a:t/>
            </a:r>
            <a:endParaRPr/>
          </a:p>
        </p:txBody>
      </p:sp>
      <p:sp>
        <p:nvSpPr>
          <p:cNvPr id="253" name="Google Shape;253;p19"/>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Problem Statement</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5"/>
          <p:cNvSpPr txBox="1"/>
          <p:nvPr/>
        </p:nvSpPr>
        <p:spPr>
          <a:xfrm>
            <a:off x="737725" y="3237750"/>
            <a:ext cx="12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Henry, Age 26</a:t>
            </a:r>
            <a:endParaRPr>
              <a:latin typeface="Catamaran"/>
              <a:ea typeface="Catamaran"/>
              <a:cs typeface="Catamaran"/>
              <a:sym typeface="Catamaran"/>
            </a:endParaRPr>
          </a:p>
        </p:txBody>
      </p:sp>
      <p:sp>
        <p:nvSpPr>
          <p:cNvPr id="600" name="Google Shape;600;p55"/>
          <p:cNvSpPr txBox="1"/>
          <p:nvPr/>
        </p:nvSpPr>
        <p:spPr>
          <a:xfrm>
            <a:off x="3755725" y="3237750"/>
            <a:ext cx="15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Patricia, Age 24</a:t>
            </a:r>
            <a:endParaRPr>
              <a:latin typeface="Catamaran"/>
              <a:ea typeface="Catamaran"/>
              <a:cs typeface="Catamaran"/>
              <a:sym typeface="Catamaran"/>
            </a:endParaRPr>
          </a:p>
        </p:txBody>
      </p:sp>
      <p:sp>
        <p:nvSpPr>
          <p:cNvPr id="601" name="Google Shape;601;p55"/>
          <p:cNvSpPr txBox="1"/>
          <p:nvPr/>
        </p:nvSpPr>
        <p:spPr>
          <a:xfrm>
            <a:off x="6961425" y="3237750"/>
            <a:ext cx="12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Bob, Age 23</a:t>
            </a:r>
            <a:endParaRPr>
              <a:latin typeface="Catamaran"/>
              <a:ea typeface="Catamaran"/>
              <a:cs typeface="Catamaran"/>
              <a:sym typeface="Catamaran"/>
            </a:endParaRPr>
          </a:p>
        </p:txBody>
      </p:sp>
      <p:sp>
        <p:nvSpPr>
          <p:cNvPr id="602" name="Google Shape;602;p55"/>
          <p:cNvSpPr txBox="1"/>
          <p:nvPr/>
        </p:nvSpPr>
        <p:spPr>
          <a:xfrm>
            <a:off x="-75" y="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Personas (Based on 3 clusters)</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pic>
        <p:nvPicPr>
          <p:cNvPr id="603" name="Google Shape;603;p55"/>
          <p:cNvPicPr preferRelativeResize="0"/>
          <p:nvPr/>
        </p:nvPicPr>
        <p:blipFill rotWithShape="1">
          <a:blip r:embed="rId3">
            <a:alphaModFix/>
          </a:blip>
          <a:srcRect b="0" l="20798" r="26784" t="0"/>
          <a:stretch/>
        </p:blipFill>
        <p:spPr>
          <a:xfrm>
            <a:off x="573774" y="1500507"/>
            <a:ext cx="1577997" cy="1693444"/>
          </a:xfrm>
          <a:prstGeom prst="rect">
            <a:avLst/>
          </a:prstGeom>
          <a:noFill/>
          <a:ln>
            <a:noFill/>
          </a:ln>
        </p:spPr>
      </p:pic>
      <p:pic>
        <p:nvPicPr>
          <p:cNvPr id="604" name="Google Shape;604;p55"/>
          <p:cNvPicPr preferRelativeResize="0"/>
          <p:nvPr/>
        </p:nvPicPr>
        <p:blipFill>
          <a:blip r:embed="rId4">
            <a:alphaModFix/>
          </a:blip>
          <a:stretch>
            <a:fillRect/>
          </a:stretch>
        </p:blipFill>
        <p:spPr>
          <a:xfrm>
            <a:off x="3659354" y="1891904"/>
            <a:ext cx="1250100" cy="1250100"/>
          </a:xfrm>
          <a:prstGeom prst="rect">
            <a:avLst/>
          </a:prstGeom>
          <a:noFill/>
          <a:ln>
            <a:noFill/>
          </a:ln>
        </p:spPr>
      </p:pic>
      <p:pic>
        <p:nvPicPr>
          <p:cNvPr id="605" name="Google Shape;605;p55"/>
          <p:cNvPicPr preferRelativeResize="0"/>
          <p:nvPr/>
        </p:nvPicPr>
        <p:blipFill>
          <a:blip r:embed="rId5">
            <a:alphaModFix/>
          </a:blip>
          <a:stretch>
            <a:fillRect/>
          </a:stretch>
        </p:blipFill>
        <p:spPr>
          <a:xfrm>
            <a:off x="6961426" y="1678551"/>
            <a:ext cx="1250100" cy="1559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6"/>
          <p:cNvSpPr txBox="1"/>
          <p:nvPr/>
        </p:nvSpPr>
        <p:spPr>
          <a:xfrm>
            <a:off x="6704800" y="2097075"/>
            <a:ext cx="2254500" cy="25551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Just got promoted to be a manager in the office</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Has parents who smoke</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Thinks vaping is the </a:t>
            </a:r>
            <a:r>
              <a:rPr b="1" lang="en-GB" sz="1100">
                <a:latin typeface="Catamaran"/>
                <a:ea typeface="Catamaran"/>
                <a:cs typeface="Catamaran"/>
                <a:sym typeface="Catamaran"/>
              </a:rPr>
              <a:t>same</a:t>
            </a:r>
            <a:r>
              <a:rPr lang="en-GB" sz="1100">
                <a:latin typeface="Catamaran"/>
                <a:ea typeface="Catamaran"/>
                <a:cs typeface="Catamaran"/>
                <a:sym typeface="Catamaran"/>
              </a:rPr>
              <a:t> as smoking</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Vapes a pod a day to cope with the stress </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Gets offered a vape by his colleagues when he does not bring his own</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He would accept it</a:t>
            </a:r>
            <a:endParaRPr sz="1100">
              <a:latin typeface="Catamaran"/>
              <a:ea typeface="Catamaran"/>
              <a:cs typeface="Catamaran"/>
              <a:sym typeface="Catamaran"/>
            </a:endParaRPr>
          </a:p>
          <a:p>
            <a:pPr indent="0" lvl="0" marL="0" rtl="0" algn="l">
              <a:spcBef>
                <a:spcPts val="0"/>
              </a:spcBef>
              <a:spcAft>
                <a:spcPts val="0"/>
              </a:spcAft>
              <a:buNone/>
            </a:pPr>
            <a:r>
              <a:t/>
            </a:r>
            <a:endParaRPr sz="1100">
              <a:latin typeface="Catamaran"/>
              <a:ea typeface="Catamaran"/>
              <a:cs typeface="Catamaran"/>
              <a:sym typeface="Catamaran"/>
            </a:endParaRPr>
          </a:p>
          <a:p>
            <a:pPr indent="0" lvl="0" marL="0" rtl="0" algn="l">
              <a:spcBef>
                <a:spcPts val="0"/>
              </a:spcBef>
              <a:spcAft>
                <a:spcPts val="0"/>
              </a:spcAft>
              <a:buNone/>
            </a:pPr>
            <a:r>
              <a:t/>
            </a:r>
            <a:endParaRPr sz="1100">
              <a:latin typeface="Catamaran"/>
              <a:ea typeface="Catamaran"/>
              <a:cs typeface="Catamaran"/>
              <a:sym typeface="Catamaran"/>
            </a:endParaRPr>
          </a:p>
          <a:p>
            <a:pPr indent="0" lvl="0" marL="457200" rtl="0" algn="l">
              <a:spcBef>
                <a:spcPts val="0"/>
              </a:spcBef>
              <a:spcAft>
                <a:spcPts val="0"/>
              </a:spcAft>
              <a:buNone/>
            </a:pPr>
            <a:r>
              <a:t/>
            </a:r>
            <a:endParaRPr sz="1100">
              <a:latin typeface="Catamaran"/>
              <a:ea typeface="Catamaran"/>
              <a:cs typeface="Catamaran"/>
              <a:sym typeface="Catamaran"/>
            </a:endParaRPr>
          </a:p>
        </p:txBody>
      </p:sp>
      <p:pic>
        <p:nvPicPr>
          <p:cNvPr id="611" name="Google Shape;611;p56"/>
          <p:cNvPicPr preferRelativeResize="0"/>
          <p:nvPr/>
        </p:nvPicPr>
        <p:blipFill>
          <a:blip r:embed="rId3">
            <a:alphaModFix/>
          </a:blip>
          <a:stretch>
            <a:fillRect/>
          </a:stretch>
        </p:blipFill>
        <p:spPr>
          <a:xfrm>
            <a:off x="388975" y="794775"/>
            <a:ext cx="6400000" cy="4153125"/>
          </a:xfrm>
          <a:prstGeom prst="rect">
            <a:avLst/>
          </a:prstGeom>
          <a:noFill/>
          <a:ln>
            <a:noFill/>
          </a:ln>
        </p:spPr>
      </p:pic>
      <p:sp>
        <p:nvSpPr>
          <p:cNvPr id="612" name="Google Shape;612;p56"/>
          <p:cNvSpPr txBox="1"/>
          <p:nvPr/>
        </p:nvSpPr>
        <p:spPr>
          <a:xfrm>
            <a:off x="7242050" y="621250"/>
            <a:ext cx="12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Henry, Age 26</a:t>
            </a:r>
            <a:endParaRPr>
              <a:latin typeface="Catamaran"/>
              <a:ea typeface="Catamaran"/>
              <a:cs typeface="Catamaran"/>
              <a:sym typeface="Catamaran"/>
            </a:endParaRPr>
          </a:p>
        </p:txBody>
      </p:sp>
      <p:sp>
        <p:nvSpPr>
          <p:cNvPr id="613" name="Google Shape;613;p56"/>
          <p:cNvSpPr txBox="1"/>
          <p:nvPr/>
        </p:nvSpPr>
        <p:spPr>
          <a:xfrm>
            <a:off x="-75" y="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Fira Sans Extra Condensed"/>
                <a:ea typeface="Fira Sans Extra Condensed"/>
                <a:cs typeface="Fira Sans Extra Condensed"/>
                <a:sym typeface="Fira Sans Extra Condensed"/>
              </a:rPr>
              <a:t>Heavy/First-time vapers (Cluster 0)</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pic>
        <p:nvPicPr>
          <p:cNvPr id="614" name="Google Shape;614;p56"/>
          <p:cNvPicPr preferRelativeResize="0"/>
          <p:nvPr/>
        </p:nvPicPr>
        <p:blipFill rotWithShape="1">
          <a:blip r:embed="rId4">
            <a:alphaModFix/>
          </a:blip>
          <a:srcRect b="0" l="20798" r="26784" t="0"/>
          <a:stretch/>
        </p:blipFill>
        <p:spPr>
          <a:xfrm>
            <a:off x="7274786" y="901025"/>
            <a:ext cx="1114528" cy="1196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7"/>
          <p:cNvSpPr txBox="1"/>
          <p:nvPr>
            <p:ph type="title"/>
          </p:nvPr>
        </p:nvSpPr>
        <p:spPr>
          <a:xfrm>
            <a:off x="25" y="236525"/>
            <a:ext cx="9144000" cy="50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Frequent vapers (Cluster 1)</a:t>
            </a:r>
            <a:endParaRPr sz="2600">
              <a:solidFill>
                <a:srgbClr val="000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p>
        </p:txBody>
      </p:sp>
      <p:sp>
        <p:nvSpPr>
          <p:cNvPr id="620" name="Google Shape;620;p57"/>
          <p:cNvSpPr txBox="1"/>
          <p:nvPr/>
        </p:nvSpPr>
        <p:spPr>
          <a:xfrm>
            <a:off x="6774775" y="2062925"/>
            <a:ext cx="2076000" cy="2216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Works in the media sector</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Trying to quit smoking</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Convinced that vaping is a </a:t>
            </a:r>
            <a:r>
              <a:rPr b="1" lang="en-GB" sz="1100">
                <a:latin typeface="Catamaran"/>
                <a:ea typeface="Catamaran"/>
                <a:cs typeface="Catamaran"/>
                <a:sym typeface="Catamaran"/>
              </a:rPr>
              <a:t>healthier </a:t>
            </a:r>
            <a:r>
              <a:rPr lang="en-GB" sz="1100">
                <a:latin typeface="Catamaran"/>
                <a:ea typeface="Catamaran"/>
                <a:cs typeface="Catamaran"/>
                <a:sym typeface="Catamaran"/>
              </a:rPr>
              <a:t>alternative to smoking </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Vapes frequently</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Accept a co-workers vape if she forgot/did not bring her own</a:t>
            </a:r>
            <a:endParaRPr sz="1100">
              <a:latin typeface="Catamaran"/>
              <a:ea typeface="Catamaran"/>
              <a:cs typeface="Catamaran"/>
              <a:sym typeface="Catamaran"/>
            </a:endParaRPr>
          </a:p>
          <a:p>
            <a:pPr indent="0" lvl="0" marL="0" rtl="0" algn="l">
              <a:spcBef>
                <a:spcPts val="0"/>
              </a:spcBef>
              <a:spcAft>
                <a:spcPts val="0"/>
              </a:spcAft>
              <a:buNone/>
            </a:pPr>
            <a:r>
              <a:t/>
            </a:r>
            <a:endParaRPr sz="1100">
              <a:latin typeface="Catamaran"/>
              <a:ea typeface="Catamaran"/>
              <a:cs typeface="Catamaran"/>
              <a:sym typeface="Catamaran"/>
            </a:endParaRPr>
          </a:p>
          <a:p>
            <a:pPr indent="0" lvl="0" marL="457200" rtl="0" algn="l">
              <a:spcBef>
                <a:spcPts val="0"/>
              </a:spcBef>
              <a:spcAft>
                <a:spcPts val="0"/>
              </a:spcAft>
              <a:buNone/>
            </a:pPr>
            <a:r>
              <a:t/>
            </a:r>
            <a:endParaRPr sz="1100">
              <a:latin typeface="Catamaran"/>
              <a:ea typeface="Catamaran"/>
              <a:cs typeface="Catamaran"/>
              <a:sym typeface="Catamaran"/>
            </a:endParaRPr>
          </a:p>
        </p:txBody>
      </p:sp>
      <p:pic>
        <p:nvPicPr>
          <p:cNvPr id="621" name="Google Shape;621;p57"/>
          <p:cNvPicPr preferRelativeResize="0"/>
          <p:nvPr/>
        </p:nvPicPr>
        <p:blipFill>
          <a:blip r:embed="rId3">
            <a:alphaModFix/>
          </a:blip>
          <a:stretch>
            <a:fillRect/>
          </a:stretch>
        </p:blipFill>
        <p:spPr>
          <a:xfrm>
            <a:off x="389000" y="751000"/>
            <a:ext cx="6344883" cy="4170026"/>
          </a:xfrm>
          <a:prstGeom prst="rect">
            <a:avLst/>
          </a:prstGeom>
          <a:noFill/>
          <a:ln>
            <a:noFill/>
          </a:ln>
        </p:spPr>
      </p:pic>
      <p:sp>
        <p:nvSpPr>
          <p:cNvPr id="622" name="Google Shape;622;p57"/>
          <p:cNvSpPr txBox="1"/>
          <p:nvPr/>
        </p:nvSpPr>
        <p:spPr>
          <a:xfrm>
            <a:off x="7197875" y="346625"/>
            <a:ext cx="15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Patricia, Age 24</a:t>
            </a:r>
            <a:endParaRPr>
              <a:latin typeface="Catamaran"/>
              <a:ea typeface="Catamaran"/>
              <a:cs typeface="Catamaran"/>
              <a:sym typeface="Catamaran"/>
            </a:endParaRPr>
          </a:p>
        </p:txBody>
      </p:sp>
      <p:pic>
        <p:nvPicPr>
          <p:cNvPr id="623" name="Google Shape;623;p57"/>
          <p:cNvPicPr preferRelativeResize="0"/>
          <p:nvPr/>
        </p:nvPicPr>
        <p:blipFill>
          <a:blip r:embed="rId4">
            <a:alphaModFix/>
          </a:blip>
          <a:stretch>
            <a:fillRect/>
          </a:stretch>
        </p:blipFill>
        <p:spPr>
          <a:xfrm>
            <a:off x="7225915" y="751000"/>
            <a:ext cx="1173732" cy="11737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8"/>
          <p:cNvSpPr txBox="1"/>
          <p:nvPr/>
        </p:nvSpPr>
        <p:spPr>
          <a:xfrm>
            <a:off x="6396600" y="1961450"/>
            <a:ext cx="2560800" cy="3063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Bob works in the government sector</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He does not see any colleagues vaping </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He knows that vaping is </a:t>
            </a:r>
            <a:r>
              <a:rPr b="1" lang="en-GB" sz="1100">
                <a:latin typeface="Catamaran"/>
                <a:ea typeface="Catamaran"/>
                <a:cs typeface="Catamaran"/>
                <a:sym typeface="Catamaran"/>
              </a:rPr>
              <a:t>not healthier </a:t>
            </a:r>
            <a:r>
              <a:rPr lang="en-GB" sz="1100">
                <a:latin typeface="Catamaran"/>
                <a:ea typeface="Catamaran"/>
                <a:cs typeface="Catamaran"/>
                <a:sym typeface="Catamaran"/>
              </a:rPr>
              <a:t>than smoking</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He would not accept a vape at the workplace</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He has a close group of friends that will take smoke breaks when they meet up </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Bob does not reject a vape when passed to him to avoid being a wet blanket</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GB" sz="1100">
                <a:latin typeface="Catamaran"/>
                <a:ea typeface="Catamaran"/>
                <a:cs typeface="Catamaran"/>
                <a:sym typeface="Catamaran"/>
              </a:rPr>
              <a:t>He follows </a:t>
            </a:r>
            <a:r>
              <a:rPr lang="en-GB" sz="1100">
                <a:latin typeface="Catamaran"/>
                <a:ea typeface="Catamaran"/>
                <a:cs typeface="Catamaran"/>
                <a:sym typeface="Catamaran"/>
              </a:rPr>
              <a:t>their</a:t>
            </a:r>
            <a:r>
              <a:rPr lang="en-GB" sz="1100">
                <a:latin typeface="Catamaran"/>
                <a:ea typeface="Catamaran"/>
                <a:cs typeface="Catamaran"/>
                <a:sym typeface="Catamaran"/>
              </a:rPr>
              <a:t> lead despite knowing that it is not good for his health</a:t>
            </a:r>
            <a:r>
              <a:rPr b="1" lang="en-GB" sz="1100">
                <a:latin typeface="Catamaran"/>
                <a:ea typeface="Catamaran"/>
                <a:cs typeface="Catamaran"/>
                <a:sym typeface="Catamaran"/>
              </a:rPr>
              <a:t>. </a:t>
            </a:r>
            <a:endParaRPr b="1" sz="1100">
              <a:latin typeface="Catamaran"/>
              <a:ea typeface="Catamaran"/>
              <a:cs typeface="Catamaran"/>
              <a:sym typeface="Catamaran"/>
            </a:endParaRPr>
          </a:p>
        </p:txBody>
      </p:sp>
      <p:pic>
        <p:nvPicPr>
          <p:cNvPr id="629" name="Google Shape;629;p58"/>
          <p:cNvPicPr preferRelativeResize="0"/>
          <p:nvPr/>
        </p:nvPicPr>
        <p:blipFill>
          <a:blip r:embed="rId3">
            <a:alphaModFix/>
          </a:blip>
          <a:stretch>
            <a:fillRect/>
          </a:stretch>
        </p:blipFill>
        <p:spPr>
          <a:xfrm>
            <a:off x="152400" y="821075"/>
            <a:ext cx="6373289" cy="4170023"/>
          </a:xfrm>
          <a:prstGeom prst="rect">
            <a:avLst/>
          </a:prstGeom>
          <a:noFill/>
          <a:ln>
            <a:noFill/>
          </a:ln>
        </p:spPr>
      </p:pic>
      <p:sp>
        <p:nvSpPr>
          <p:cNvPr id="630" name="Google Shape;630;p58"/>
          <p:cNvSpPr txBox="1"/>
          <p:nvPr/>
        </p:nvSpPr>
        <p:spPr>
          <a:xfrm>
            <a:off x="7196850" y="150100"/>
            <a:ext cx="12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Bob, Age 23</a:t>
            </a:r>
            <a:endParaRPr>
              <a:latin typeface="Catamaran"/>
              <a:ea typeface="Catamaran"/>
              <a:cs typeface="Catamaran"/>
              <a:sym typeface="Catamaran"/>
            </a:endParaRPr>
          </a:p>
        </p:txBody>
      </p:sp>
      <p:sp>
        <p:nvSpPr>
          <p:cNvPr id="631" name="Google Shape;631;p58"/>
          <p:cNvSpPr txBox="1"/>
          <p:nvPr>
            <p:ph type="title"/>
          </p:nvPr>
        </p:nvSpPr>
        <p:spPr>
          <a:xfrm>
            <a:off x="25" y="236525"/>
            <a:ext cx="9144000" cy="50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Social vapers (Cluster 2)</a:t>
            </a:r>
            <a:endParaRPr sz="2600">
              <a:solidFill>
                <a:srgbClr val="000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p>
        </p:txBody>
      </p:sp>
      <p:pic>
        <p:nvPicPr>
          <p:cNvPr id="632" name="Google Shape;632;p58"/>
          <p:cNvPicPr preferRelativeResize="0"/>
          <p:nvPr/>
        </p:nvPicPr>
        <p:blipFill>
          <a:blip r:embed="rId4">
            <a:alphaModFix/>
          </a:blip>
          <a:stretch>
            <a:fillRect/>
          </a:stretch>
        </p:blipFill>
        <p:spPr>
          <a:xfrm>
            <a:off x="7051951" y="550301"/>
            <a:ext cx="1250100" cy="15591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9"/>
          <p:cNvSpPr txBox="1"/>
          <p:nvPr/>
        </p:nvSpPr>
        <p:spPr>
          <a:xfrm>
            <a:off x="662500" y="911713"/>
            <a:ext cx="3459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Catamaran"/>
              <a:buChar char="●"/>
            </a:pPr>
            <a:r>
              <a:rPr lang="en-GB">
                <a:latin typeface="Catamaran"/>
                <a:ea typeface="Catamaran"/>
                <a:cs typeface="Catamaran"/>
                <a:sym typeface="Catamaran"/>
              </a:rPr>
              <a:t>Why vaping is healthier than smoking</a:t>
            </a:r>
            <a:endParaRPr>
              <a:latin typeface="Catamaran"/>
              <a:ea typeface="Catamaran"/>
              <a:cs typeface="Catamaran"/>
              <a:sym typeface="Catamaran"/>
            </a:endParaRPr>
          </a:p>
        </p:txBody>
      </p:sp>
      <p:sp>
        <p:nvSpPr>
          <p:cNvPr id="638" name="Google Shape;638;p59"/>
          <p:cNvSpPr txBox="1"/>
          <p:nvPr/>
        </p:nvSpPr>
        <p:spPr>
          <a:xfrm>
            <a:off x="4677650" y="911725"/>
            <a:ext cx="3759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Catamaran"/>
              <a:buChar char="●"/>
            </a:pPr>
            <a:r>
              <a:rPr lang="en-GB">
                <a:latin typeface="Catamaran"/>
                <a:ea typeface="Catamaran"/>
                <a:cs typeface="Catamaran"/>
                <a:sym typeface="Catamaran"/>
              </a:rPr>
              <a:t>Why second hand vape is healthier than second hand smok</a:t>
            </a:r>
            <a:r>
              <a:rPr lang="en-GB">
                <a:latin typeface="Catamaran"/>
                <a:ea typeface="Catamaran"/>
                <a:cs typeface="Catamaran"/>
                <a:sym typeface="Catamaran"/>
              </a:rPr>
              <a:t>e</a:t>
            </a:r>
            <a:endParaRPr>
              <a:latin typeface="Catamaran"/>
              <a:ea typeface="Catamaran"/>
              <a:cs typeface="Catamaran"/>
              <a:sym typeface="Catamaran"/>
            </a:endParaRPr>
          </a:p>
        </p:txBody>
      </p:sp>
      <p:sp>
        <p:nvSpPr>
          <p:cNvPr id="639" name="Google Shape;639;p59"/>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Word Clouds</a:t>
            </a:r>
            <a:endParaRPr b="1" sz="600">
              <a:latin typeface="Proxima Nova"/>
              <a:ea typeface="Proxima Nova"/>
              <a:cs typeface="Proxima Nova"/>
              <a:sym typeface="Proxima Nova"/>
            </a:endParaRPr>
          </a:p>
        </p:txBody>
      </p:sp>
      <p:pic>
        <p:nvPicPr>
          <p:cNvPr id="640" name="Google Shape;640;p59"/>
          <p:cNvPicPr preferRelativeResize="0"/>
          <p:nvPr/>
        </p:nvPicPr>
        <p:blipFill>
          <a:blip r:embed="rId3">
            <a:alphaModFix/>
          </a:blip>
          <a:stretch>
            <a:fillRect/>
          </a:stretch>
        </p:blipFill>
        <p:spPr>
          <a:xfrm>
            <a:off x="487000" y="1707763"/>
            <a:ext cx="3810000" cy="1905000"/>
          </a:xfrm>
          <a:prstGeom prst="rect">
            <a:avLst/>
          </a:prstGeom>
          <a:noFill/>
          <a:ln>
            <a:noFill/>
          </a:ln>
        </p:spPr>
      </p:pic>
      <p:pic>
        <p:nvPicPr>
          <p:cNvPr id="641" name="Google Shape;641;p59"/>
          <p:cNvPicPr preferRelativeResize="0"/>
          <p:nvPr/>
        </p:nvPicPr>
        <p:blipFill>
          <a:blip r:embed="rId4">
            <a:alphaModFix/>
          </a:blip>
          <a:stretch>
            <a:fillRect/>
          </a:stretch>
        </p:blipFill>
        <p:spPr>
          <a:xfrm>
            <a:off x="4652150" y="1707763"/>
            <a:ext cx="3810000" cy="1905000"/>
          </a:xfrm>
          <a:prstGeom prst="rect">
            <a:avLst/>
          </a:prstGeom>
          <a:noFill/>
          <a:ln>
            <a:noFill/>
          </a:ln>
        </p:spPr>
      </p:pic>
      <p:sp>
        <p:nvSpPr>
          <p:cNvPr id="642" name="Google Shape;642;p59"/>
          <p:cNvSpPr/>
          <p:nvPr/>
        </p:nvSpPr>
        <p:spPr>
          <a:xfrm>
            <a:off x="1149150" y="2983650"/>
            <a:ext cx="2457600" cy="4014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
          <p:cNvSpPr/>
          <p:nvPr/>
        </p:nvSpPr>
        <p:spPr>
          <a:xfrm>
            <a:off x="2817500" y="2512900"/>
            <a:ext cx="664500" cy="3324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9"/>
          <p:cNvSpPr/>
          <p:nvPr/>
        </p:nvSpPr>
        <p:spPr>
          <a:xfrm>
            <a:off x="2658275" y="1718650"/>
            <a:ext cx="1638900" cy="3600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9"/>
          <p:cNvSpPr/>
          <p:nvPr/>
        </p:nvSpPr>
        <p:spPr>
          <a:xfrm>
            <a:off x="5731925" y="2395225"/>
            <a:ext cx="2457600" cy="4359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9"/>
          <p:cNvSpPr/>
          <p:nvPr/>
        </p:nvSpPr>
        <p:spPr>
          <a:xfrm>
            <a:off x="5171300" y="3011450"/>
            <a:ext cx="1543500" cy="4359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9"/>
          <p:cNvSpPr/>
          <p:nvPr/>
        </p:nvSpPr>
        <p:spPr>
          <a:xfrm>
            <a:off x="5005050" y="1694600"/>
            <a:ext cx="1190700" cy="332400"/>
          </a:xfrm>
          <a:prstGeom prst="roundRect">
            <a:avLst>
              <a:gd fmla="val 16667" name="adj"/>
            </a:avLst>
          </a:prstGeom>
          <a:solidFill>
            <a:srgbClr val="FFFFFF">
              <a:alpha val="980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p:nvPr/>
        </p:nvSpPr>
        <p:spPr>
          <a:xfrm>
            <a:off x="4652150" y="2651250"/>
            <a:ext cx="1031400" cy="304800"/>
          </a:xfrm>
          <a:prstGeom prst="roundRect">
            <a:avLst>
              <a:gd fmla="val 16667" name="adj"/>
            </a:avLst>
          </a:prstGeom>
          <a:solidFill>
            <a:srgbClr val="FFFFFF">
              <a:alpha val="980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9"/>
          <p:cNvSpPr/>
          <p:nvPr/>
        </p:nvSpPr>
        <p:spPr>
          <a:xfrm>
            <a:off x="773700" y="3793225"/>
            <a:ext cx="3208500" cy="10887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1"/>
                </a:solidFill>
                <a:latin typeface="Proxima Nova"/>
                <a:ea typeface="Proxima Nova"/>
                <a:cs typeface="Proxima Nova"/>
                <a:sym typeface="Proxima Nova"/>
              </a:rPr>
              <a:t>Surveyees believe the chemicals in vape juice to be healthier than the tar from cigarettes.</a:t>
            </a:r>
            <a:endParaRPr b="0" i="0" sz="2200" u="none" cap="none" strike="noStrike">
              <a:solidFill>
                <a:schemeClr val="lt1"/>
              </a:solidFill>
              <a:latin typeface="Catamaran"/>
              <a:ea typeface="Catamaran"/>
              <a:cs typeface="Catamaran"/>
              <a:sym typeface="Catamaran"/>
            </a:endParaRPr>
          </a:p>
        </p:txBody>
      </p:sp>
      <p:sp>
        <p:nvSpPr>
          <p:cNvPr id="650" name="Google Shape;650;p59"/>
          <p:cNvSpPr/>
          <p:nvPr/>
        </p:nvSpPr>
        <p:spPr>
          <a:xfrm>
            <a:off x="4952900" y="3793225"/>
            <a:ext cx="3208500" cy="10887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1"/>
                </a:solidFill>
                <a:latin typeface="Proxima Nova"/>
                <a:ea typeface="Proxima Nova"/>
                <a:cs typeface="Proxima Nova"/>
                <a:sym typeface="Proxima Nova"/>
              </a:rPr>
              <a:t>Surveyees believe that second hand vape is just water vapour.</a:t>
            </a:r>
            <a:endParaRPr b="0" i="0" sz="2200" u="none" cap="none" strike="noStrike">
              <a:solidFill>
                <a:schemeClr val="lt1"/>
              </a:solidFill>
              <a:latin typeface="Catamaran"/>
              <a:ea typeface="Catamaran"/>
              <a:cs typeface="Catamaran"/>
              <a:sym typeface="Catamar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60"/>
          <p:cNvPicPr preferRelativeResize="0"/>
          <p:nvPr/>
        </p:nvPicPr>
        <p:blipFill>
          <a:blip r:embed="rId3">
            <a:alphaModFix/>
          </a:blip>
          <a:stretch>
            <a:fillRect/>
          </a:stretch>
        </p:blipFill>
        <p:spPr>
          <a:xfrm>
            <a:off x="487000" y="1717725"/>
            <a:ext cx="3810000" cy="1905000"/>
          </a:xfrm>
          <a:prstGeom prst="rect">
            <a:avLst/>
          </a:prstGeom>
          <a:noFill/>
          <a:ln>
            <a:noFill/>
          </a:ln>
        </p:spPr>
      </p:pic>
      <p:pic>
        <p:nvPicPr>
          <p:cNvPr id="656" name="Google Shape;656;p60"/>
          <p:cNvPicPr preferRelativeResize="0"/>
          <p:nvPr/>
        </p:nvPicPr>
        <p:blipFill>
          <a:blip r:embed="rId4">
            <a:alphaModFix/>
          </a:blip>
          <a:stretch>
            <a:fillRect/>
          </a:stretch>
        </p:blipFill>
        <p:spPr>
          <a:xfrm>
            <a:off x="4652150" y="1717725"/>
            <a:ext cx="3810000" cy="1905000"/>
          </a:xfrm>
          <a:prstGeom prst="rect">
            <a:avLst/>
          </a:prstGeom>
          <a:noFill/>
          <a:ln>
            <a:noFill/>
          </a:ln>
        </p:spPr>
      </p:pic>
      <p:sp>
        <p:nvSpPr>
          <p:cNvPr id="657" name="Google Shape;657;p60"/>
          <p:cNvSpPr txBox="1"/>
          <p:nvPr/>
        </p:nvSpPr>
        <p:spPr>
          <a:xfrm>
            <a:off x="662500" y="911713"/>
            <a:ext cx="3459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Catamaran"/>
              <a:buChar char="●"/>
            </a:pPr>
            <a:r>
              <a:rPr lang="en-GB">
                <a:latin typeface="Catamaran"/>
                <a:ea typeface="Catamaran"/>
                <a:cs typeface="Catamaran"/>
                <a:sym typeface="Catamaran"/>
              </a:rPr>
              <a:t>Non-vapers on helpful resources</a:t>
            </a:r>
            <a:endParaRPr>
              <a:latin typeface="Catamaran"/>
              <a:ea typeface="Catamaran"/>
              <a:cs typeface="Catamaran"/>
              <a:sym typeface="Catamaran"/>
            </a:endParaRPr>
          </a:p>
        </p:txBody>
      </p:sp>
      <p:sp>
        <p:nvSpPr>
          <p:cNvPr id="658" name="Google Shape;658;p60"/>
          <p:cNvSpPr txBox="1"/>
          <p:nvPr/>
        </p:nvSpPr>
        <p:spPr>
          <a:xfrm>
            <a:off x="4677650" y="911725"/>
            <a:ext cx="3759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Catamaran"/>
              <a:buChar char="●"/>
            </a:pPr>
            <a:r>
              <a:rPr lang="en-GB">
                <a:latin typeface="Catamaran"/>
                <a:ea typeface="Catamaran"/>
                <a:cs typeface="Catamaran"/>
                <a:sym typeface="Catamaran"/>
              </a:rPr>
              <a:t>Vapers on helpful resources</a:t>
            </a:r>
            <a:endParaRPr>
              <a:latin typeface="Catamaran"/>
              <a:ea typeface="Catamaran"/>
              <a:cs typeface="Catamaran"/>
              <a:sym typeface="Catamaran"/>
            </a:endParaRPr>
          </a:p>
        </p:txBody>
      </p:sp>
      <p:sp>
        <p:nvSpPr>
          <p:cNvPr id="659" name="Google Shape;659;p60"/>
          <p:cNvSpPr/>
          <p:nvPr/>
        </p:nvSpPr>
        <p:spPr>
          <a:xfrm>
            <a:off x="773700" y="3793225"/>
            <a:ext cx="3208500" cy="10887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1"/>
                </a:solidFill>
                <a:latin typeface="Proxima Nova"/>
                <a:ea typeface="Proxima Nova"/>
                <a:cs typeface="Proxima Nova"/>
                <a:sym typeface="Proxima Nova"/>
              </a:rPr>
              <a:t>Mainly focus on health effects of vaping, social pressure and alternative habits. </a:t>
            </a:r>
            <a:endParaRPr b="0" i="0" sz="2200" u="none" cap="none" strike="noStrike">
              <a:solidFill>
                <a:schemeClr val="lt1"/>
              </a:solidFill>
              <a:latin typeface="Catamaran"/>
              <a:ea typeface="Catamaran"/>
              <a:cs typeface="Catamaran"/>
              <a:sym typeface="Catamaran"/>
            </a:endParaRPr>
          </a:p>
        </p:txBody>
      </p:sp>
      <p:sp>
        <p:nvSpPr>
          <p:cNvPr id="660" name="Google Shape;660;p60"/>
          <p:cNvSpPr/>
          <p:nvPr/>
        </p:nvSpPr>
        <p:spPr>
          <a:xfrm>
            <a:off x="4952900" y="3793225"/>
            <a:ext cx="3208500" cy="10887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1"/>
                </a:solidFill>
                <a:latin typeface="Proxima Nova"/>
                <a:ea typeface="Proxima Nova"/>
                <a:cs typeface="Proxima Nova"/>
                <a:sym typeface="Proxima Nova"/>
              </a:rPr>
              <a:t>Vapers focus on </a:t>
            </a:r>
            <a:r>
              <a:rPr lang="en-GB" sz="1600">
                <a:solidFill>
                  <a:schemeClr val="lt1"/>
                </a:solidFill>
                <a:latin typeface="Proxima Nova"/>
                <a:ea typeface="Proxima Nova"/>
                <a:cs typeface="Proxima Nova"/>
                <a:sym typeface="Proxima Nova"/>
              </a:rPr>
              <a:t>social pressure </a:t>
            </a:r>
            <a:r>
              <a:rPr lang="en-GB" sz="1600">
                <a:solidFill>
                  <a:schemeClr val="lt1"/>
                </a:solidFill>
                <a:latin typeface="Proxima Nova"/>
                <a:ea typeface="Proxima Nova"/>
                <a:cs typeface="Proxima Nova"/>
                <a:sym typeface="Proxima Nova"/>
              </a:rPr>
              <a:t>as well as support from the government.</a:t>
            </a:r>
            <a:endParaRPr b="0" i="0" sz="2200" u="none" cap="none" strike="noStrike">
              <a:solidFill>
                <a:schemeClr val="lt1"/>
              </a:solidFill>
              <a:latin typeface="Catamaran"/>
              <a:ea typeface="Catamaran"/>
              <a:cs typeface="Catamaran"/>
              <a:sym typeface="Catamaran"/>
            </a:endParaRPr>
          </a:p>
        </p:txBody>
      </p:sp>
      <p:sp>
        <p:nvSpPr>
          <p:cNvPr id="661" name="Google Shape;661;p60"/>
          <p:cNvSpPr/>
          <p:nvPr/>
        </p:nvSpPr>
        <p:spPr>
          <a:xfrm>
            <a:off x="662500" y="2170350"/>
            <a:ext cx="3459000" cy="6888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1419150" y="2911050"/>
            <a:ext cx="2360700" cy="5259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662500" y="1768950"/>
            <a:ext cx="3013500" cy="3495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4952900" y="2289625"/>
            <a:ext cx="2724300" cy="5694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p:nvPr/>
        </p:nvSpPr>
        <p:spPr>
          <a:xfrm>
            <a:off x="4832200" y="1717725"/>
            <a:ext cx="2360700" cy="3495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0"/>
          <p:cNvSpPr/>
          <p:nvPr/>
        </p:nvSpPr>
        <p:spPr>
          <a:xfrm>
            <a:off x="7005675" y="2028325"/>
            <a:ext cx="1398300" cy="228900"/>
          </a:xfrm>
          <a:prstGeom prst="roundRect">
            <a:avLst>
              <a:gd fmla="val 16667" name="adj"/>
            </a:avLst>
          </a:prstGeom>
          <a:solidFill>
            <a:srgbClr val="FFFFFF">
              <a:alpha val="98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0"/>
          <p:cNvSpPr txBox="1"/>
          <p:nvPr/>
        </p:nvSpPr>
        <p:spPr>
          <a:xfrm>
            <a:off x="1201250" y="3381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Word Clouds</a:t>
            </a:r>
            <a:endParaRPr b="1" sz="600">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61"/>
          <p:cNvSpPr txBox="1"/>
          <p:nvPr/>
        </p:nvSpPr>
        <p:spPr>
          <a:xfrm>
            <a:off x="1012075" y="859950"/>
            <a:ext cx="2752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Why would you accept an offer from your boss to vape</a:t>
            </a:r>
            <a:endParaRPr>
              <a:latin typeface="Proxima Nova"/>
              <a:ea typeface="Proxima Nova"/>
              <a:cs typeface="Proxima Nova"/>
              <a:sym typeface="Proxima Nova"/>
            </a:endParaRPr>
          </a:p>
        </p:txBody>
      </p:sp>
      <p:pic>
        <p:nvPicPr>
          <p:cNvPr id="673" name="Google Shape;673;p61"/>
          <p:cNvPicPr preferRelativeResize="0"/>
          <p:nvPr/>
        </p:nvPicPr>
        <p:blipFill>
          <a:blip r:embed="rId3">
            <a:alphaModFix/>
          </a:blip>
          <a:stretch>
            <a:fillRect/>
          </a:stretch>
        </p:blipFill>
        <p:spPr>
          <a:xfrm>
            <a:off x="306075" y="1849050"/>
            <a:ext cx="4164800" cy="2128935"/>
          </a:xfrm>
          <a:prstGeom prst="rect">
            <a:avLst/>
          </a:prstGeom>
          <a:noFill/>
          <a:ln>
            <a:noFill/>
          </a:ln>
        </p:spPr>
      </p:pic>
      <p:pic>
        <p:nvPicPr>
          <p:cNvPr id="674" name="Google Shape;674;p61"/>
          <p:cNvPicPr preferRelativeResize="0"/>
          <p:nvPr/>
        </p:nvPicPr>
        <p:blipFill>
          <a:blip r:embed="rId4">
            <a:alphaModFix/>
          </a:blip>
          <a:stretch>
            <a:fillRect/>
          </a:stretch>
        </p:blipFill>
        <p:spPr>
          <a:xfrm>
            <a:off x="4767100" y="1834351"/>
            <a:ext cx="4164801" cy="2158320"/>
          </a:xfrm>
          <a:prstGeom prst="rect">
            <a:avLst/>
          </a:prstGeom>
          <a:noFill/>
          <a:ln>
            <a:noFill/>
          </a:ln>
        </p:spPr>
      </p:pic>
      <p:sp>
        <p:nvSpPr>
          <p:cNvPr id="675" name="Google Shape;675;p61"/>
          <p:cNvSpPr txBox="1"/>
          <p:nvPr/>
        </p:nvSpPr>
        <p:spPr>
          <a:xfrm>
            <a:off x="5495450" y="859950"/>
            <a:ext cx="2708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Why would you not accept an offer from your boss to vape</a:t>
            </a:r>
            <a:endParaRPr>
              <a:latin typeface="Proxima Nova"/>
              <a:ea typeface="Proxima Nova"/>
              <a:cs typeface="Proxima Nova"/>
              <a:sym typeface="Proxima Nova"/>
            </a:endParaRPr>
          </a:p>
        </p:txBody>
      </p:sp>
      <p:sp>
        <p:nvSpPr>
          <p:cNvPr id="676" name="Google Shape;676;p61"/>
          <p:cNvSpPr/>
          <p:nvPr/>
        </p:nvSpPr>
        <p:spPr>
          <a:xfrm rot="5400000">
            <a:off x="3068300" y="1936599"/>
            <a:ext cx="265500" cy="821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p:nvPr/>
        </p:nvSpPr>
        <p:spPr>
          <a:xfrm rot="5400000">
            <a:off x="2179075" y="2920150"/>
            <a:ext cx="418800" cy="150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1"/>
          <p:cNvSpPr/>
          <p:nvPr/>
        </p:nvSpPr>
        <p:spPr>
          <a:xfrm rot="5400000">
            <a:off x="5378350" y="1442800"/>
            <a:ext cx="499800" cy="1574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Word Clouds</a:t>
            </a:r>
            <a:endParaRPr b="1" sz="600">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pic>
        <p:nvPicPr>
          <p:cNvPr id="684" name="Google Shape;684;p62"/>
          <p:cNvPicPr preferRelativeResize="0"/>
          <p:nvPr/>
        </p:nvPicPr>
        <p:blipFill>
          <a:blip r:embed="rId3">
            <a:alphaModFix/>
          </a:blip>
          <a:stretch>
            <a:fillRect/>
          </a:stretch>
        </p:blipFill>
        <p:spPr>
          <a:xfrm>
            <a:off x="749825" y="2002338"/>
            <a:ext cx="3338151" cy="1697850"/>
          </a:xfrm>
          <a:prstGeom prst="rect">
            <a:avLst/>
          </a:prstGeom>
          <a:noFill/>
          <a:ln>
            <a:noFill/>
          </a:ln>
        </p:spPr>
      </p:pic>
      <p:pic>
        <p:nvPicPr>
          <p:cNvPr id="685" name="Google Shape;685;p62"/>
          <p:cNvPicPr preferRelativeResize="0"/>
          <p:nvPr/>
        </p:nvPicPr>
        <p:blipFill>
          <a:blip r:embed="rId4">
            <a:alphaModFix/>
          </a:blip>
          <a:stretch>
            <a:fillRect/>
          </a:stretch>
        </p:blipFill>
        <p:spPr>
          <a:xfrm>
            <a:off x="5040213" y="2022675"/>
            <a:ext cx="3000865" cy="1657200"/>
          </a:xfrm>
          <a:prstGeom prst="rect">
            <a:avLst/>
          </a:prstGeom>
          <a:noFill/>
          <a:ln>
            <a:noFill/>
          </a:ln>
        </p:spPr>
      </p:pic>
      <p:sp>
        <p:nvSpPr>
          <p:cNvPr id="686" name="Google Shape;686;p62"/>
          <p:cNvSpPr txBox="1"/>
          <p:nvPr/>
        </p:nvSpPr>
        <p:spPr>
          <a:xfrm>
            <a:off x="1074150" y="957038"/>
            <a:ext cx="2689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Why would you accept an offer from colleagues to vape</a:t>
            </a:r>
            <a:endParaRPr>
              <a:latin typeface="Proxima Nova"/>
              <a:ea typeface="Proxima Nova"/>
              <a:cs typeface="Proxima Nova"/>
              <a:sym typeface="Proxima Nova"/>
            </a:endParaRPr>
          </a:p>
        </p:txBody>
      </p:sp>
      <p:sp>
        <p:nvSpPr>
          <p:cNvPr id="687" name="Google Shape;687;p62"/>
          <p:cNvSpPr txBox="1"/>
          <p:nvPr/>
        </p:nvSpPr>
        <p:spPr>
          <a:xfrm>
            <a:off x="5195888" y="957050"/>
            <a:ext cx="2689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Why would you not accept an offer from colleagues to vape</a:t>
            </a:r>
            <a:endParaRPr>
              <a:latin typeface="Proxima Nova"/>
              <a:ea typeface="Proxima Nova"/>
              <a:cs typeface="Proxima Nova"/>
              <a:sym typeface="Proxima Nova"/>
            </a:endParaRPr>
          </a:p>
        </p:txBody>
      </p:sp>
      <p:sp>
        <p:nvSpPr>
          <p:cNvPr id="688" name="Google Shape;688;p62"/>
          <p:cNvSpPr/>
          <p:nvPr/>
        </p:nvSpPr>
        <p:spPr>
          <a:xfrm>
            <a:off x="3353350" y="2548638"/>
            <a:ext cx="410400" cy="76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2"/>
          <p:cNvSpPr/>
          <p:nvPr/>
        </p:nvSpPr>
        <p:spPr>
          <a:xfrm rot="5400000">
            <a:off x="2580650" y="2662713"/>
            <a:ext cx="515700" cy="168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2"/>
          <p:cNvSpPr/>
          <p:nvPr/>
        </p:nvSpPr>
        <p:spPr>
          <a:xfrm rot="5400000">
            <a:off x="7129775" y="1855853"/>
            <a:ext cx="408600" cy="101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2"/>
          <p:cNvSpPr/>
          <p:nvPr/>
        </p:nvSpPr>
        <p:spPr>
          <a:xfrm rot="5400000">
            <a:off x="5396122" y="3154080"/>
            <a:ext cx="334800" cy="75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2"/>
          <p:cNvSpPr/>
          <p:nvPr/>
        </p:nvSpPr>
        <p:spPr>
          <a:xfrm rot="5400000">
            <a:off x="5716148" y="2132521"/>
            <a:ext cx="334800" cy="75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2"/>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Word Clouds</a:t>
            </a:r>
            <a:endParaRPr b="1" sz="600">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63"/>
          <p:cNvPicPr preferRelativeResize="0"/>
          <p:nvPr/>
        </p:nvPicPr>
        <p:blipFill>
          <a:blip r:embed="rId3">
            <a:alphaModFix/>
          </a:blip>
          <a:stretch>
            <a:fillRect/>
          </a:stretch>
        </p:blipFill>
        <p:spPr>
          <a:xfrm>
            <a:off x="189225" y="1609925"/>
            <a:ext cx="7132376" cy="1923650"/>
          </a:xfrm>
          <a:prstGeom prst="rect">
            <a:avLst/>
          </a:prstGeom>
          <a:noFill/>
          <a:ln>
            <a:noFill/>
          </a:ln>
        </p:spPr>
      </p:pic>
      <p:sp>
        <p:nvSpPr>
          <p:cNvPr id="699" name="Google Shape;699;p63"/>
          <p:cNvSpPr/>
          <p:nvPr/>
        </p:nvSpPr>
        <p:spPr>
          <a:xfrm>
            <a:off x="2045863" y="3775500"/>
            <a:ext cx="3419100" cy="9927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Catamaran"/>
                <a:ea typeface="Catamaran"/>
                <a:cs typeface="Catamaran"/>
                <a:sym typeface="Catamaran"/>
              </a:rPr>
              <a:t>Majority of surveyees started vaping due to </a:t>
            </a:r>
            <a:r>
              <a:rPr lang="en-GB" sz="1500">
                <a:solidFill>
                  <a:schemeClr val="lt1"/>
                </a:solidFill>
                <a:latin typeface="Catamaran"/>
                <a:ea typeface="Catamaran"/>
                <a:cs typeface="Catamaran"/>
                <a:sym typeface="Catamaran"/>
              </a:rPr>
              <a:t>curiosity</a:t>
            </a:r>
            <a:r>
              <a:rPr lang="en-GB" sz="1500">
                <a:solidFill>
                  <a:schemeClr val="lt1"/>
                </a:solidFill>
                <a:latin typeface="Catamaran"/>
                <a:ea typeface="Catamaran"/>
                <a:cs typeface="Catamaran"/>
                <a:sym typeface="Catamaran"/>
              </a:rPr>
              <a:t>. These surveyees also mentioned they thought vaping was healthier.</a:t>
            </a:r>
            <a:endParaRPr b="0" i="0" sz="1500" u="none" cap="none" strike="noStrike">
              <a:solidFill>
                <a:schemeClr val="lt1"/>
              </a:solidFill>
              <a:latin typeface="Catamaran"/>
              <a:ea typeface="Catamaran"/>
              <a:cs typeface="Catamaran"/>
              <a:sym typeface="Catamaran"/>
            </a:endParaRPr>
          </a:p>
        </p:txBody>
      </p:sp>
      <p:sp>
        <p:nvSpPr>
          <p:cNvPr id="700" name="Google Shape;700;p63"/>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a:t>
            </a:r>
            <a:endParaRPr b="1" sz="6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4" name="Shape 704"/>
        <p:cNvGrpSpPr/>
        <p:nvPr/>
      </p:nvGrpSpPr>
      <p:grpSpPr>
        <a:xfrm>
          <a:off x="0" y="0"/>
          <a:ext cx="0" cy="0"/>
          <a:chOff x="0" y="0"/>
          <a:chExt cx="0" cy="0"/>
        </a:xfrm>
      </p:grpSpPr>
      <p:pic>
        <p:nvPicPr>
          <p:cNvPr id="705" name="Google Shape;705;p64"/>
          <p:cNvPicPr preferRelativeResize="0"/>
          <p:nvPr/>
        </p:nvPicPr>
        <p:blipFill>
          <a:blip r:embed="rId3">
            <a:alphaModFix/>
          </a:blip>
          <a:stretch>
            <a:fillRect/>
          </a:stretch>
        </p:blipFill>
        <p:spPr>
          <a:xfrm>
            <a:off x="881728" y="97375"/>
            <a:ext cx="2728590" cy="4838699"/>
          </a:xfrm>
          <a:prstGeom prst="rect">
            <a:avLst/>
          </a:prstGeom>
          <a:noFill/>
          <a:ln>
            <a:noFill/>
          </a:ln>
        </p:spPr>
      </p:pic>
      <p:sp>
        <p:nvSpPr>
          <p:cNvPr id="706" name="Google Shape;706;p64"/>
          <p:cNvSpPr txBox="1"/>
          <p:nvPr/>
        </p:nvSpPr>
        <p:spPr>
          <a:xfrm>
            <a:off x="4008275" y="416125"/>
            <a:ext cx="433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a:ea typeface="Catamaran"/>
                <a:cs typeface="Catamaran"/>
                <a:sym typeface="Catamaran"/>
              </a:rPr>
              <a:t>We also asked further questions on why the choose to continue vaping after trying vapers, most of them talk about how it is more user-friendly, more accessible. A number of people also mentioned coping mechanisms such as helping with stress and anxiety.</a:t>
            </a:r>
            <a:endParaRPr>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idx="1" type="body"/>
          </p:nvPr>
        </p:nvSpPr>
        <p:spPr>
          <a:xfrm>
            <a:off x="779125" y="986325"/>
            <a:ext cx="7739100" cy="38859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Font typeface="Catamaran"/>
              <a:buChar char="⬢"/>
            </a:pPr>
            <a:r>
              <a:rPr b="1" lang="en-GB" sz="2300">
                <a:latin typeface="Catamaran"/>
                <a:ea typeface="Catamaran"/>
                <a:cs typeface="Catamaran"/>
                <a:sym typeface="Catamaran"/>
              </a:rPr>
              <a:t>Young Working Adults aged between 18-35 years old</a:t>
            </a:r>
            <a:endParaRPr b="1" sz="2300">
              <a:latin typeface="Catamaran"/>
              <a:ea typeface="Catamaran"/>
              <a:cs typeface="Catamaran"/>
              <a:sym typeface="Catamaran"/>
            </a:endParaRPr>
          </a:p>
          <a:p>
            <a:pPr indent="-323850" lvl="1" marL="914400" rtl="0" algn="l">
              <a:spcBef>
                <a:spcPts val="0"/>
              </a:spcBef>
              <a:spcAft>
                <a:spcPts val="0"/>
              </a:spcAft>
              <a:buSzPts val="1500"/>
              <a:buFont typeface="Catamaran"/>
              <a:buChar char="⬡"/>
            </a:pPr>
            <a:r>
              <a:rPr lang="en-GB" sz="1900">
                <a:latin typeface="Catamaran"/>
                <a:ea typeface="Catamaran"/>
                <a:cs typeface="Catamaran"/>
                <a:sym typeface="Catamaran"/>
              </a:rPr>
              <a:t>Currently, highest population of e-cigarette users that have never smoked cigarettes is from 18-24 years old group.</a:t>
            </a:r>
            <a:endParaRPr sz="1900">
              <a:latin typeface="Catamaran"/>
              <a:ea typeface="Catamaran"/>
              <a:cs typeface="Catamaran"/>
              <a:sym typeface="Catamaran"/>
            </a:endParaRPr>
          </a:p>
          <a:p>
            <a:pPr indent="-349250" lvl="1" marL="914400" rtl="0" algn="l">
              <a:spcBef>
                <a:spcPts val="0"/>
              </a:spcBef>
              <a:spcAft>
                <a:spcPts val="0"/>
              </a:spcAft>
              <a:buSzPts val="1900"/>
              <a:buFont typeface="Catamaran"/>
              <a:buChar char="⬡"/>
            </a:pPr>
            <a:r>
              <a:rPr lang="en-GB" sz="1900">
                <a:latin typeface="Catamaran"/>
                <a:ea typeface="Catamaran"/>
                <a:cs typeface="Catamaran"/>
                <a:sym typeface="Catamaran"/>
              </a:rPr>
              <a:t>Trend where people who vape are more likely to smoke cigarettes in the future.</a:t>
            </a:r>
            <a:endParaRPr sz="1900">
              <a:latin typeface="Catamaran"/>
              <a:ea typeface="Catamaran"/>
              <a:cs typeface="Catamaran"/>
              <a:sym typeface="Catamaran"/>
            </a:endParaRPr>
          </a:p>
          <a:p>
            <a:pPr indent="-349250" lvl="1" marL="914400" rtl="0" algn="l">
              <a:spcBef>
                <a:spcPts val="0"/>
              </a:spcBef>
              <a:spcAft>
                <a:spcPts val="0"/>
              </a:spcAft>
              <a:buSzPts val="1900"/>
              <a:buFont typeface="Catamaran"/>
              <a:buChar char="⬡"/>
            </a:pPr>
            <a:r>
              <a:rPr lang="en-GB" sz="1900">
                <a:latin typeface="Catamaran"/>
                <a:ea typeface="Catamaran"/>
                <a:cs typeface="Catamaran"/>
                <a:sym typeface="Catamaran"/>
              </a:rPr>
              <a:t>Since it is still generally new, no findings about long term effects</a:t>
            </a:r>
            <a:endParaRPr sz="1900">
              <a:latin typeface="Catamaran"/>
              <a:ea typeface="Catamaran"/>
              <a:cs typeface="Catamaran"/>
              <a:sym typeface="Catamaran"/>
            </a:endParaRPr>
          </a:p>
          <a:p>
            <a:pPr indent="-349250" lvl="1" marL="914400" rtl="0" algn="l">
              <a:spcBef>
                <a:spcPts val="0"/>
              </a:spcBef>
              <a:spcAft>
                <a:spcPts val="0"/>
              </a:spcAft>
              <a:buSzPts val="1900"/>
              <a:buFont typeface="Catamaran"/>
              <a:buChar char="⬡"/>
            </a:pPr>
            <a:r>
              <a:rPr lang="en-GB" sz="1900">
                <a:latin typeface="Catamaran"/>
                <a:ea typeface="Catamaran"/>
                <a:cs typeface="Catamaran"/>
                <a:sym typeface="Catamaran"/>
              </a:rPr>
              <a:t>Initially conducted interviews with 7 people consisting of vapers and non vapers.</a:t>
            </a:r>
            <a:endParaRPr sz="1900">
              <a:latin typeface="Catamaran"/>
              <a:ea typeface="Catamaran"/>
              <a:cs typeface="Catamaran"/>
              <a:sym typeface="Catamaran"/>
            </a:endParaRPr>
          </a:p>
        </p:txBody>
      </p:sp>
      <p:sp>
        <p:nvSpPr>
          <p:cNvPr id="259" name="Google Shape;259;p20"/>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Stakeholders</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0" name="Shape 710"/>
        <p:cNvGrpSpPr/>
        <p:nvPr/>
      </p:nvGrpSpPr>
      <p:grpSpPr>
        <a:xfrm>
          <a:off x="0" y="0"/>
          <a:ext cx="0" cy="0"/>
          <a:chOff x="0" y="0"/>
          <a:chExt cx="0" cy="0"/>
        </a:xfrm>
      </p:grpSpPr>
      <p:sp>
        <p:nvSpPr>
          <p:cNvPr id="711" name="Google Shape;711;p65"/>
          <p:cNvSpPr txBox="1"/>
          <p:nvPr>
            <p:ph idx="1" type="body"/>
          </p:nvPr>
        </p:nvSpPr>
        <p:spPr>
          <a:xfrm>
            <a:off x="779125" y="910125"/>
            <a:ext cx="7548900" cy="41502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Import libraries: Gensim</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Load excel sheet</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Clean excel sheet</a:t>
            </a:r>
            <a:endParaRPr sz="1300"/>
          </a:p>
          <a:p>
            <a:pPr indent="-311150" lvl="0" marL="457200" rtl="0" algn="l">
              <a:spcBef>
                <a:spcPts val="0"/>
              </a:spcBef>
              <a:spcAft>
                <a:spcPts val="0"/>
              </a:spcAft>
              <a:buSzPts val="1300"/>
              <a:buChar char="⬢"/>
            </a:pPr>
            <a:r>
              <a:rPr b="1" lang="en-GB" sz="1300">
                <a:latin typeface="Catamaran"/>
                <a:ea typeface="Catamaran"/>
                <a:cs typeface="Catamaran"/>
                <a:sym typeface="Catamaran"/>
              </a:rPr>
              <a:t>spaCy model:</a:t>
            </a:r>
            <a:r>
              <a:rPr lang="en-GB" sz="1300"/>
              <a:t>	nlp = en_core_web_md.load()</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Tag Removal:</a:t>
            </a:r>
            <a:endParaRPr b="1" sz="1300">
              <a:latin typeface="Catamaran"/>
              <a:ea typeface="Catamaran"/>
              <a:cs typeface="Catamaran"/>
              <a:sym typeface="Catamaran"/>
            </a:endParaRPr>
          </a:p>
          <a:p>
            <a:pPr indent="0" lvl="0" marL="914400" rtl="0" algn="l">
              <a:spcBef>
                <a:spcPts val="0"/>
              </a:spcBef>
              <a:spcAft>
                <a:spcPts val="0"/>
              </a:spcAft>
              <a:buNone/>
            </a:pPr>
            <a:r>
              <a:t/>
            </a:r>
            <a:endParaRPr b="1" sz="1300">
              <a:latin typeface="Catamaran"/>
              <a:ea typeface="Catamaran"/>
              <a:cs typeface="Catamaran"/>
              <a:sym typeface="Catamaran"/>
            </a:endParaRPr>
          </a:p>
          <a:p>
            <a:pPr indent="-311150" lvl="1" marL="914400" rtl="0" algn="l">
              <a:spcBef>
                <a:spcPts val="800"/>
              </a:spcBef>
              <a:spcAft>
                <a:spcPts val="0"/>
              </a:spcAft>
              <a:buSzPts val="1300"/>
              <a:buFont typeface="Catamaran"/>
              <a:buChar char="⬡"/>
            </a:pPr>
            <a:r>
              <a:t/>
            </a:r>
            <a:endParaRPr b="1" sz="1300">
              <a:latin typeface="Catamaran"/>
              <a:ea typeface="Catamaran"/>
              <a:cs typeface="Catamaran"/>
              <a:sym typeface="Catamaran"/>
            </a:endParaRPr>
          </a:p>
          <a:p>
            <a:pPr indent="-311150" lvl="1" marL="914400" rtl="0" algn="l">
              <a:spcBef>
                <a:spcPts val="0"/>
              </a:spcBef>
              <a:spcAft>
                <a:spcPts val="0"/>
              </a:spcAft>
              <a:buSzPts val="1300"/>
              <a:buFont typeface="Catamaran"/>
              <a:buChar char="⬡"/>
            </a:pPr>
            <a:r>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Create Dictionary with tokens, filter and create corpus for lda model</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Coherence score to decide topics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t/>
            </a:r>
            <a:endParaRPr b="1" sz="1300">
              <a:latin typeface="Catamaran"/>
              <a:ea typeface="Catamaran"/>
              <a:cs typeface="Catamaran"/>
              <a:sym typeface="Catamaran"/>
            </a:endParaRPr>
          </a:p>
          <a:p>
            <a:pPr indent="0" lvl="0" marL="457200" rtl="0" algn="l">
              <a:spcBef>
                <a:spcPts val="0"/>
              </a:spcBef>
              <a:spcAft>
                <a:spcPts val="0"/>
              </a:spcAft>
              <a:buNone/>
            </a:pPr>
            <a:r>
              <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Low coherence: chose 5 topics</a:t>
            </a:r>
            <a:endParaRPr b="1" sz="1300">
              <a:latin typeface="Catamaran"/>
              <a:ea typeface="Catamaran"/>
              <a:cs typeface="Catamaran"/>
              <a:sym typeface="Catamaran"/>
            </a:endParaRPr>
          </a:p>
          <a:p>
            <a:pPr indent="0" lvl="0" marL="0" rtl="0" algn="l">
              <a:spcBef>
                <a:spcPts val="0"/>
              </a:spcBef>
              <a:spcAft>
                <a:spcPts val="0"/>
              </a:spcAft>
              <a:buNone/>
            </a:pPr>
            <a:r>
              <a:t/>
            </a:r>
            <a:endParaRPr b="1" sz="1300">
              <a:latin typeface="Catamaran"/>
              <a:ea typeface="Catamaran"/>
              <a:cs typeface="Catamaran"/>
              <a:sym typeface="Catamaran"/>
            </a:endParaRPr>
          </a:p>
        </p:txBody>
      </p:sp>
      <p:sp>
        <p:nvSpPr>
          <p:cNvPr id="712" name="Google Shape;712;p65"/>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Topic Modelling</a:t>
            </a:r>
            <a:endParaRPr b="1" sz="2600">
              <a:latin typeface="Fira Sans Extra Condensed"/>
              <a:ea typeface="Fira Sans Extra Condensed"/>
              <a:cs typeface="Fira Sans Extra Condensed"/>
              <a:sym typeface="Fira Sans Extra Condensed"/>
            </a:endParaRPr>
          </a:p>
        </p:txBody>
      </p:sp>
      <p:pic>
        <p:nvPicPr>
          <p:cNvPr id="713" name="Google Shape;713;p65"/>
          <p:cNvPicPr preferRelativeResize="0"/>
          <p:nvPr/>
        </p:nvPicPr>
        <p:blipFill>
          <a:blip r:embed="rId3">
            <a:alphaModFix/>
          </a:blip>
          <a:stretch>
            <a:fillRect/>
          </a:stretch>
        </p:blipFill>
        <p:spPr>
          <a:xfrm>
            <a:off x="818625" y="2105525"/>
            <a:ext cx="7076301" cy="710484"/>
          </a:xfrm>
          <a:prstGeom prst="rect">
            <a:avLst/>
          </a:prstGeom>
          <a:noFill/>
          <a:ln>
            <a:noFill/>
          </a:ln>
        </p:spPr>
      </p:pic>
      <p:pic>
        <p:nvPicPr>
          <p:cNvPr id="714" name="Google Shape;714;p65"/>
          <p:cNvPicPr preferRelativeResize="0"/>
          <p:nvPr/>
        </p:nvPicPr>
        <p:blipFill>
          <a:blip r:embed="rId4">
            <a:alphaModFix/>
          </a:blip>
          <a:stretch>
            <a:fillRect/>
          </a:stretch>
        </p:blipFill>
        <p:spPr>
          <a:xfrm>
            <a:off x="779113" y="3249300"/>
            <a:ext cx="7076300" cy="1275375"/>
          </a:xfrm>
          <a:prstGeom prst="rect">
            <a:avLst/>
          </a:prstGeom>
          <a:noFill/>
          <a:ln>
            <a:noFill/>
          </a:ln>
        </p:spPr>
      </p:pic>
      <p:pic>
        <p:nvPicPr>
          <p:cNvPr id="715" name="Google Shape;715;p65"/>
          <p:cNvPicPr preferRelativeResize="0"/>
          <p:nvPr/>
        </p:nvPicPr>
        <p:blipFill>
          <a:blip r:embed="rId5">
            <a:alphaModFix/>
          </a:blip>
          <a:stretch>
            <a:fillRect/>
          </a:stretch>
        </p:blipFill>
        <p:spPr>
          <a:xfrm>
            <a:off x="6011075" y="3743424"/>
            <a:ext cx="2159825" cy="1400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9" name="Shape 719"/>
        <p:cNvGrpSpPr/>
        <p:nvPr/>
      </p:nvGrpSpPr>
      <p:grpSpPr>
        <a:xfrm>
          <a:off x="0" y="0"/>
          <a:ext cx="0" cy="0"/>
          <a:chOff x="0" y="0"/>
          <a:chExt cx="0" cy="0"/>
        </a:xfrm>
      </p:grpSpPr>
      <p:sp>
        <p:nvSpPr>
          <p:cNvPr id="720" name="Google Shape;720;p66"/>
          <p:cNvSpPr txBox="1"/>
          <p:nvPr>
            <p:ph idx="1" type="body"/>
          </p:nvPr>
        </p:nvSpPr>
        <p:spPr>
          <a:xfrm>
            <a:off x="779125" y="695075"/>
            <a:ext cx="6010500" cy="41772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Use lda model to print topics:</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Check lda_model[corpus] is working against data set</a:t>
            </a:r>
            <a:endParaRPr sz="1300"/>
          </a:p>
          <a:p>
            <a:pPr indent="-311150" lvl="0" marL="457200" rtl="0" algn="l">
              <a:spcBef>
                <a:spcPts val="0"/>
              </a:spcBef>
              <a:spcAft>
                <a:spcPts val="0"/>
              </a:spcAft>
              <a:buSzPts val="1300"/>
              <a:buFont typeface="Catamaran"/>
              <a:buChar char="⬢"/>
            </a:pPr>
            <a:r>
              <a:rPr b="1" lang="en-GB" sz="1300">
                <a:latin typeface="Catamaran"/>
                <a:ea typeface="Catamaran"/>
                <a:cs typeface="Catamaran"/>
                <a:sym typeface="Catamaran"/>
              </a:rPr>
              <a:t>Print gensim model:</a:t>
            </a:r>
            <a:endParaRPr b="1" sz="1300">
              <a:latin typeface="Catamaran"/>
              <a:ea typeface="Catamaran"/>
              <a:cs typeface="Catamaran"/>
              <a:sym typeface="Catamaran"/>
            </a:endParaRPr>
          </a:p>
          <a:p>
            <a:pPr indent="0" lvl="0" marL="457200" rtl="0" algn="l">
              <a:spcBef>
                <a:spcPts val="0"/>
              </a:spcBef>
              <a:spcAft>
                <a:spcPts val="0"/>
              </a:spcAft>
              <a:buNone/>
            </a:pPr>
            <a:r>
              <a:t/>
            </a:r>
            <a:endParaRPr b="1" sz="1300">
              <a:latin typeface="Catamaran"/>
              <a:ea typeface="Catamaran"/>
              <a:cs typeface="Catamaran"/>
              <a:sym typeface="Catamaran"/>
            </a:endParaRPr>
          </a:p>
        </p:txBody>
      </p:sp>
      <p:pic>
        <p:nvPicPr>
          <p:cNvPr id="721" name="Google Shape;721;p66"/>
          <p:cNvPicPr preferRelativeResize="0"/>
          <p:nvPr/>
        </p:nvPicPr>
        <p:blipFill>
          <a:blip r:embed="rId3">
            <a:alphaModFix/>
          </a:blip>
          <a:stretch>
            <a:fillRect/>
          </a:stretch>
        </p:blipFill>
        <p:spPr>
          <a:xfrm>
            <a:off x="847675" y="1405212"/>
            <a:ext cx="6010501" cy="3738289"/>
          </a:xfrm>
          <a:prstGeom prst="rect">
            <a:avLst/>
          </a:prstGeom>
          <a:noFill/>
          <a:ln>
            <a:noFill/>
          </a:ln>
        </p:spPr>
      </p:pic>
      <p:sp>
        <p:nvSpPr>
          <p:cNvPr id="722" name="Google Shape;722;p66"/>
          <p:cNvSpPr txBox="1"/>
          <p:nvPr/>
        </p:nvSpPr>
        <p:spPr>
          <a:xfrm>
            <a:off x="12012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Topic Modelling</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sp>
        <p:nvSpPr>
          <p:cNvPr id="727" name="Google Shape;727;p67"/>
          <p:cNvSpPr txBox="1"/>
          <p:nvPr>
            <p:ph idx="1" type="body"/>
          </p:nvPr>
        </p:nvSpPr>
        <p:spPr>
          <a:xfrm>
            <a:off x="779125" y="986325"/>
            <a:ext cx="6010500" cy="38859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Font typeface="Catamaran"/>
              <a:buChar char="⬢"/>
            </a:pPr>
            <a:r>
              <a:rPr lang="en-GB" sz="1500">
                <a:latin typeface="Catamaran"/>
                <a:ea typeface="Catamaran"/>
                <a:cs typeface="Catamaran"/>
                <a:sym typeface="Catamaran"/>
              </a:rPr>
              <a:t>Attach most likely topic to each data point</a:t>
            </a:r>
            <a:endParaRPr sz="1500">
              <a:latin typeface="Catamaran"/>
              <a:ea typeface="Catamaran"/>
              <a:cs typeface="Catamaran"/>
              <a:sym typeface="Catamaran"/>
            </a:endParaRPr>
          </a:p>
          <a:p>
            <a:pPr indent="-323850" lvl="0" marL="457200" rtl="0" algn="l">
              <a:spcBef>
                <a:spcPts val="0"/>
              </a:spcBef>
              <a:spcAft>
                <a:spcPts val="0"/>
              </a:spcAft>
              <a:buSzPts val="1500"/>
              <a:buFont typeface="Catamaran"/>
              <a:buChar char="⬢"/>
            </a:pPr>
            <a:r>
              <a:rPr lang="en-GB" sz="1500">
                <a:latin typeface="Catamaran"/>
                <a:ea typeface="Catamaran"/>
                <a:cs typeface="Catamaran"/>
                <a:sym typeface="Catamaran"/>
              </a:rPr>
              <a:t>Count total of each topic</a:t>
            </a:r>
            <a:endParaRPr sz="1500">
              <a:latin typeface="Catamaran"/>
              <a:ea typeface="Catamaran"/>
              <a:cs typeface="Catamaran"/>
              <a:sym typeface="Catamaran"/>
            </a:endParaRPr>
          </a:p>
          <a:p>
            <a:pPr indent="0" lvl="0" marL="0" rtl="0" algn="l">
              <a:spcBef>
                <a:spcPts val="0"/>
              </a:spcBef>
              <a:spcAft>
                <a:spcPts val="0"/>
              </a:spcAft>
              <a:buNone/>
            </a:pPr>
            <a:r>
              <a:t/>
            </a:r>
            <a:endParaRPr sz="1500">
              <a:latin typeface="Catamaran"/>
              <a:ea typeface="Catamaran"/>
              <a:cs typeface="Catamaran"/>
              <a:sym typeface="Catamaran"/>
            </a:endParaRPr>
          </a:p>
          <a:p>
            <a:pPr indent="-323850" lvl="0" marL="457200" rtl="0" algn="l">
              <a:spcBef>
                <a:spcPts val="0"/>
              </a:spcBef>
              <a:spcAft>
                <a:spcPts val="0"/>
              </a:spcAft>
              <a:buSzPts val="1500"/>
              <a:buFont typeface="Catamaran"/>
              <a:buChar char="⬢"/>
            </a:pPr>
            <a:r>
              <a:rPr lang="en-GB" sz="1500">
                <a:latin typeface="Catamaran"/>
                <a:ea typeface="Catamaran"/>
                <a:cs typeface="Catamaran"/>
                <a:sym typeface="Catamaran"/>
              </a:rPr>
              <a:t>Conclusion:</a:t>
            </a:r>
            <a:endParaRPr sz="1500">
              <a:latin typeface="Catamaran"/>
              <a:ea typeface="Catamaran"/>
              <a:cs typeface="Catamaran"/>
              <a:sym typeface="Catamaran"/>
            </a:endParaRPr>
          </a:p>
          <a:p>
            <a:pPr indent="0" lvl="0" marL="457200" rtl="0" algn="l">
              <a:spcBef>
                <a:spcPts val="0"/>
              </a:spcBef>
              <a:spcAft>
                <a:spcPts val="0"/>
              </a:spcAft>
              <a:buNone/>
            </a:pPr>
            <a:r>
              <a:rPr lang="en-GB" sz="1500">
                <a:latin typeface="Catamaran"/>
                <a:ea typeface="Catamaran"/>
                <a:cs typeface="Catamaran"/>
                <a:sym typeface="Catamaran"/>
              </a:rPr>
              <a:t>Did not use topic modelling since coherence was too low and responses in dataset were too short, causing modelling to be ineffective. </a:t>
            </a:r>
            <a:endParaRPr sz="1500">
              <a:latin typeface="Catamaran"/>
              <a:ea typeface="Catamaran"/>
              <a:cs typeface="Catamaran"/>
              <a:sym typeface="Catamaran"/>
            </a:endParaRPr>
          </a:p>
          <a:p>
            <a:pPr indent="0" lvl="0" marL="457200" rtl="0" algn="l">
              <a:spcBef>
                <a:spcPts val="0"/>
              </a:spcBef>
              <a:spcAft>
                <a:spcPts val="0"/>
              </a:spcAft>
              <a:buNone/>
            </a:pPr>
            <a:r>
              <a:rPr lang="en-GB" sz="1500">
                <a:latin typeface="Catamaran"/>
                <a:ea typeface="Catamaran"/>
                <a:cs typeface="Catamaran"/>
                <a:sym typeface="Catamaran"/>
              </a:rPr>
              <a:t>Many respondents have single word or short sentence answers which heavily affected accuracy of model.</a:t>
            </a:r>
            <a:endParaRPr sz="1500">
              <a:latin typeface="Catamaran"/>
              <a:ea typeface="Catamaran"/>
              <a:cs typeface="Catamaran"/>
              <a:sym typeface="Catamaran"/>
            </a:endParaRPr>
          </a:p>
        </p:txBody>
      </p:sp>
      <p:sp>
        <p:nvSpPr>
          <p:cNvPr id="728" name="Google Shape;728;p67"/>
          <p:cNvSpPr txBox="1"/>
          <p:nvPr/>
        </p:nvSpPr>
        <p:spPr>
          <a:xfrm>
            <a:off x="1048850" y="185725"/>
            <a:ext cx="7413300" cy="98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Topic Modelling</a:t>
            </a:r>
            <a:endParaRPr b="1" sz="2600">
              <a:latin typeface="Fira Sans Extra Condensed"/>
              <a:ea typeface="Fira Sans Extra Condensed"/>
              <a:cs typeface="Fira Sans Extra Condensed"/>
              <a:sym typeface="Fira Sans Extra Condensed"/>
            </a:endParaRPr>
          </a:p>
          <a:p>
            <a:pPr indent="0" lvl="0" marL="0" rtl="0" algn="l">
              <a:lnSpc>
                <a:spcPct val="90000"/>
              </a:lnSpc>
              <a:spcBef>
                <a:spcPts val="0"/>
              </a:spcBef>
              <a:spcAft>
                <a:spcPts val="0"/>
              </a:spcAft>
              <a:buNone/>
            </a:pPr>
            <a:r>
              <a:t/>
            </a:r>
            <a:endParaRPr b="1" sz="3200">
              <a:solidFill>
                <a:srgbClr val="442179"/>
              </a:solidFill>
              <a:latin typeface="Catamaran"/>
              <a:ea typeface="Catamaran"/>
              <a:cs typeface="Catamaran"/>
              <a:sym typeface="Catamar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8"/>
          <p:cNvSpPr txBox="1"/>
          <p:nvPr>
            <p:ph idx="1" type="body"/>
          </p:nvPr>
        </p:nvSpPr>
        <p:spPr>
          <a:xfrm>
            <a:off x="311700" y="1094950"/>
            <a:ext cx="3807000" cy="3132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Font typeface="Catamaran"/>
              <a:buChar char="⬢"/>
            </a:pPr>
            <a:r>
              <a:rPr lang="en-GB" sz="1500">
                <a:latin typeface="Catamaran"/>
                <a:ea typeface="Catamaran"/>
                <a:cs typeface="Catamaran"/>
                <a:sym typeface="Catamaran"/>
              </a:rPr>
              <a:t>Why people do not quit</a:t>
            </a:r>
            <a:endParaRPr sz="2300">
              <a:latin typeface="Catamaran"/>
              <a:ea typeface="Catamaran"/>
              <a:cs typeface="Catamaran"/>
              <a:sym typeface="Catamaran"/>
            </a:endParaRPr>
          </a:p>
        </p:txBody>
      </p:sp>
      <p:sp>
        <p:nvSpPr>
          <p:cNvPr id="734" name="Google Shape;734;p68"/>
          <p:cNvSpPr txBox="1"/>
          <p:nvPr>
            <p:ph idx="1" type="body"/>
          </p:nvPr>
        </p:nvSpPr>
        <p:spPr>
          <a:xfrm>
            <a:off x="4677225" y="1057450"/>
            <a:ext cx="3807000" cy="388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GB" sz="1500">
                <a:latin typeface="Catamaran"/>
                <a:ea typeface="Catamaran"/>
                <a:cs typeface="Catamaran"/>
                <a:sym typeface="Catamaran"/>
              </a:rPr>
              <a:t>What resources are needed</a:t>
            </a:r>
            <a:r>
              <a:rPr lang="en-GB" sz="1500"/>
              <a:t> </a:t>
            </a:r>
            <a:endParaRPr sz="2200"/>
          </a:p>
        </p:txBody>
      </p:sp>
      <p:pic>
        <p:nvPicPr>
          <p:cNvPr id="735" name="Google Shape;735;p68" title="Points scored"/>
          <p:cNvPicPr preferRelativeResize="0"/>
          <p:nvPr/>
        </p:nvPicPr>
        <p:blipFill>
          <a:blip r:embed="rId3">
            <a:alphaModFix/>
          </a:blip>
          <a:stretch>
            <a:fillRect/>
          </a:stretch>
        </p:blipFill>
        <p:spPr>
          <a:xfrm>
            <a:off x="147888" y="1329694"/>
            <a:ext cx="4383651" cy="2915130"/>
          </a:xfrm>
          <a:prstGeom prst="rect">
            <a:avLst/>
          </a:prstGeom>
          <a:noFill/>
          <a:ln>
            <a:noFill/>
          </a:ln>
        </p:spPr>
      </p:pic>
      <p:pic>
        <p:nvPicPr>
          <p:cNvPr id="736" name="Google Shape;736;p68" title="Points scored"/>
          <p:cNvPicPr preferRelativeResize="0"/>
          <p:nvPr/>
        </p:nvPicPr>
        <p:blipFill>
          <a:blip r:embed="rId4">
            <a:alphaModFix/>
          </a:blip>
          <a:stretch>
            <a:fillRect/>
          </a:stretch>
        </p:blipFill>
        <p:spPr>
          <a:xfrm>
            <a:off x="4474287" y="1357300"/>
            <a:ext cx="4521825" cy="2844976"/>
          </a:xfrm>
          <a:prstGeom prst="rect">
            <a:avLst/>
          </a:prstGeom>
          <a:noFill/>
          <a:ln>
            <a:noFill/>
          </a:ln>
        </p:spPr>
      </p:pic>
      <p:sp>
        <p:nvSpPr>
          <p:cNvPr id="737" name="Google Shape;737;p68"/>
          <p:cNvSpPr/>
          <p:nvPr/>
        </p:nvSpPr>
        <p:spPr>
          <a:xfrm rot="9863358">
            <a:off x="1048741" y="1479140"/>
            <a:ext cx="2581942" cy="2616227"/>
          </a:xfrm>
          <a:prstGeom prst="pie">
            <a:avLst>
              <a:gd fmla="val 6396057" name="adj1"/>
              <a:gd fmla="val 16894667" name="adj2"/>
            </a:avLst>
          </a:prstGeom>
          <a:solidFill>
            <a:srgbClr val="FFFFFF">
              <a:alpha val="9800"/>
            </a:srgbClr>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8"/>
          <p:cNvSpPr/>
          <p:nvPr/>
        </p:nvSpPr>
        <p:spPr>
          <a:xfrm rot="-754978">
            <a:off x="1048832" y="1479187"/>
            <a:ext cx="2582016" cy="2616215"/>
          </a:xfrm>
          <a:prstGeom prst="pie">
            <a:avLst>
              <a:gd fmla="val 6396057" name="adj1"/>
              <a:gd fmla="val 10895663" name="adj2"/>
            </a:avLst>
          </a:prstGeom>
          <a:solidFill>
            <a:srgbClr val="93C47D"/>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39" name="Google Shape;739;p68"/>
          <p:cNvSpPr/>
          <p:nvPr/>
        </p:nvSpPr>
        <p:spPr>
          <a:xfrm rot="1606051">
            <a:off x="5444208" y="1479103"/>
            <a:ext cx="2581870" cy="2616349"/>
          </a:xfrm>
          <a:prstGeom prst="pie">
            <a:avLst>
              <a:gd fmla="val 8791834" name="adj1"/>
              <a:gd fmla="val 10895663" name="adj2"/>
            </a:avLst>
          </a:prstGeom>
          <a:solidFill>
            <a:srgbClr val="FFFFFF">
              <a:alpha val="980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0" name="Google Shape;740;p68"/>
          <p:cNvSpPr/>
          <p:nvPr/>
        </p:nvSpPr>
        <p:spPr>
          <a:xfrm rot="-3389010">
            <a:off x="5444244" y="1471682"/>
            <a:ext cx="2581781" cy="2616228"/>
          </a:xfrm>
          <a:prstGeom prst="pie">
            <a:avLst>
              <a:gd fmla="val 8109972" name="adj1"/>
              <a:gd fmla="val 13708204" name="adj2"/>
            </a:avLst>
          </a:prstGeom>
          <a:solidFill>
            <a:srgbClr val="FFFFFF">
              <a:alpha val="9800"/>
            </a:srgbClr>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1" name="Google Shape;741;p68"/>
          <p:cNvSpPr/>
          <p:nvPr/>
        </p:nvSpPr>
        <p:spPr>
          <a:xfrm rot="-6325117">
            <a:off x="5444345" y="1479106"/>
            <a:ext cx="2581718" cy="2616293"/>
          </a:xfrm>
          <a:prstGeom prst="pie">
            <a:avLst>
              <a:gd fmla="val 8328191" name="adj1"/>
              <a:gd fmla="val 10967630" name="adj2"/>
            </a:avLst>
          </a:prstGeom>
          <a:solidFill>
            <a:srgbClr val="FFFFFF">
              <a:alpha val="9800"/>
            </a:srgbClr>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2" name="Google Shape;742;p68"/>
          <p:cNvSpPr/>
          <p:nvPr/>
        </p:nvSpPr>
        <p:spPr>
          <a:xfrm rot="5089843">
            <a:off x="5466537" y="1465086"/>
            <a:ext cx="2537219" cy="2629403"/>
          </a:xfrm>
          <a:prstGeom prst="pie">
            <a:avLst>
              <a:gd fmla="val 8547369" name="adj1"/>
              <a:gd fmla="val 11108774" name="adj2"/>
            </a:avLst>
          </a:prstGeom>
          <a:solidFill>
            <a:srgbClr val="FFFFFF">
              <a:alpha val="9800"/>
            </a:srgbClr>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3" name="Google Shape;743;p68"/>
          <p:cNvSpPr/>
          <p:nvPr/>
        </p:nvSpPr>
        <p:spPr>
          <a:xfrm>
            <a:off x="735600" y="4202275"/>
            <a:ext cx="3208500" cy="8529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Catamaran"/>
                <a:ea typeface="Catamaran"/>
                <a:cs typeface="Catamaran"/>
                <a:sym typeface="Catamaran"/>
              </a:rPr>
              <a:t>Vapers feel addicted and quit for for their health.</a:t>
            </a:r>
            <a:endParaRPr b="0" i="0" sz="1500" u="none" cap="none" strike="noStrike">
              <a:solidFill>
                <a:schemeClr val="lt1"/>
              </a:solidFill>
              <a:latin typeface="Catamaran"/>
              <a:ea typeface="Catamaran"/>
              <a:cs typeface="Catamaran"/>
              <a:sym typeface="Catamaran"/>
            </a:endParaRPr>
          </a:p>
        </p:txBody>
      </p:sp>
      <p:sp>
        <p:nvSpPr>
          <p:cNvPr id="744" name="Google Shape;744;p68"/>
          <p:cNvSpPr/>
          <p:nvPr/>
        </p:nvSpPr>
        <p:spPr>
          <a:xfrm>
            <a:off x="5130875" y="4182025"/>
            <a:ext cx="3208500" cy="8934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Catamaran"/>
                <a:ea typeface="Catamaran"/>
                <a:cs typeface="Catamaran"/>
                <a:sym typeface="Catamaran"/>
              </a:rPr>
              <a:t>Emphasis on health consequences, vaping alternatives like gum and need for support.</a:t>
            </a:r>
            <a:endParaRPr b="0" i="0" sz="1500" u="none" cap="none" strike="noStrike">
              <a:solidFill>
                <a:schemeClr val="lt1"/>
              </a:solidFill>
              <a:latin typeface="Catamaran"/>
              <a:ea typeface="Catamaran"/>
              <a:cs typeface="Catamaran"/>
              <a:sym typeface="Catamaran"/>
            </a:endParaRPr>
          </a:p>
        </p:txBody>
      </p:sp>
      <p:sp>
        <p:nvSpPr>
          <p:cNvPr id="745" name="Google Shape;745;p68"/>
          <p:cNvSpPr txBox="1"/>
          <p:nvPr/>
        </p:nvSpPr>
        <p:spPr>
          <a:xfrm>
            <a:off x="1048850" y="185725"/>
            <a:ext cx="7413300" cy="98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Topics</a:t>
            </a:r>
            <a:endParaRPr b="1" sz="2600">
              <a:latin typeface="Fira Sans Extra Condensed"/>
              <a:ea typeface="Fira Sans Extra Condensed"/>
              <a:cs typeface="Fira Sans Extra Condensed"/>
              <a:sym typeface="Fira Sans Extra Condensed"/>
            </a:endParaRPr>
          </a:p>
          <a:p>
            <a:pPr indent="0" lvl="0" marL="0" rtl="0" algn="l">
              <a:lnSpc>
                <a:spcPct val="90000"/>
              </a:lnSpc>
              <a:spcBef>
                <a:spcPts val="0"/>
              </a:spcBef>
              <a:spcAft>
                <a:spcPts val="0"/>
              </a:spcAft>
              <a:buNone/>
            </a:pPr>
            <a:r>
              <a:t/>
            </a:r>
            <a:endParaRPr b="1" sz="3200">
              <a:solidFill>
                <a:srgbClr val="442179"/>
              </a:solidFill>
              <a:latin typeface="Catamaran"/>
              <a:ea typeface="Catamaran"/>
              <a:cs typeface="Catamaran"/>
              <a:sym typeface="Catamar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9"/>
          <p:cNvSpPr txBox="1"/>
          <p:nvPr/>
        </p:nvSpPr>
        <p:spPr>
          <a:xfrm>
            <a:off x="1048850" y="185725"/>
            <a:ext cx="7413300" cy="98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Quitting</a:t>
            </a:r>
            <a:endParaRPr b="1" sz="2600">
              <a:latin typeface="Fira Sans Extra Condensed"/>
              <a:ea typeface="Fira Sans Extra Condensed"/>
              <a:cs typeface="Fira Sans Extra Condensed"/>
              <a:sym typeface="Fira Sans Extra Condensed"/>
            </a:endParaRPr>
          </a:p>
          <a:p>
            <a:pPr indent="0" lvl="0" marL="0" rtl="0" algn="l">
              <a:lnSpc>
                <a:spcPct val="90000"/>
              </a:lnSpc>
              <a:spcBef>
                <a:spcPts val="0"/>
              </a:spcBef>
              <a:spcAft>
                <a:spcPts val="0"/>
              </a:spcAft>
              <a:buNone/>
            </a:pPr>
            <a:r>
              <a:t/>
            </a:r>
            <a:endParaRPr b="1" sz="3200">
              <a:solidFill>
                <a:srgbClr val="442179"/>
              </a:solidFill>
              <a:latin typeface="Catamaran"/>
              <a:ea typeface="Catamaran"/>
              <a:cs typeface="Catamaran"/>
              <a:sym typeface="Catamaran"/>
            </a:endParaRPr>
          </a:p>
        </p:txBody>
      </p:sp>
      <p:sp>
        <p:nvSpPr>
          <p:cNvPr id="751" name="Google Shape;751;p69"/>
          <p:cNvSpPr txBox="1"/>
          <p:nvPr/>
        </p:nvSpPr>
        <p:spPr>
          <a:xfrm>
            <a:off x="471850" y="1301850"/>
            <a:ext cx="6901800" cy="2539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5"/>
              </a:buClr>
              <a:buSzPts val="1400"/>
              <a:buFont typeface="Catamaran"/>
              <a:buChar char="⬢"/>
            </a:pPr>
            <a:r>
              <a:rPr b="1" lang="en-GB" sz="1500">
                <a:latin typeface="Proxima Nova"/>
                <a:ea typeface="Proxima Nova"/>
                <a:cs typeface="Proxima Nova"/>
                <a:sym typeface="Proxima Nova"/>
              </a:rPr>
              <a:t>Reasons to Quit</a:t>
            </a:r>
            <a:endParaRPr sz="1500">
              <a:latin typeface="Proxima Nova"/>
              <a:ea typeface="Proxima Nova"/>
              <a:cs typeface="Proxima Nova"/>
              <a:sym typeface="Proxima Nova"/>
            </a:endParaRPr>
          </a:p>
          <a:p>
            <a:pPr indent="-330200" lvl="1" marL="914400" rtl="0" algn="l">
              <a:spcBef>
                <a:spcPts val="0"/>
              </a:spcBef>
              <a:spcAft>
                <a:spcPts val="0"/>
              </a:spcAft>
              <a:buClr>
                <a:schemeClr val="accent5"/>
              </a:buClr>
              <a:buSzPts val="1600"/>
              <a:buFont typeface="Catamaran"/>
              <a:buChar char="⬡"/>
            </a:pPr>
            <a:r>
              <a:rPr lang="en-GB">
                <a:latin typeface="Catamaran"/>
                <a:ea typeface="Catamaran"/>
                <a:cs typeface="Catamaran"/>
                <a:sym typeface="Catamaran"/>
              </a:rPr>
              <a:t>Perceived health effects ( </a:t>
            </a:r>
            <a:r>
              <a:rPr i="1" lang="en-GB">
                <a:latin typeface="Catamaran"/>
                <a:ea typeface="Catamaran"/>
                <a:cs typeface="Catamaran"/>
                <a:sym typeface="Catamaran"/>
              </a:rPr>
              <a:t>6/12 mentioned this</a:t>
            </a:r>
            <a:r>
              <a:rPr lang="en-GB">
                <a:latin typeface="Catamaran"/>
                <a:ea typeface="Catamaran"/>
                <a:cs typeface="Catamaran"/>
                <a:sym typeface="Catamaran"/>
              </a:rPr>
              <a:t>)</a:t>
            </a:r>
            <a:endParaRPr>
              <a:latin typeface="Catamaran"/>
              <a:ea typeface="Catamaran"/>
              <a:cs typeface="Catamaran"/>
              <a:sym typeface="Catamaran"/>
            </a:endParaRPr>
          </a:p>
          <a:p>
            <a:pPr indent="-330200" lvl="1" marL="914400" rtl="0" algn="l">
              <a:spcBef>
                <a:spcPts val="0"/>
              </a:spcBef>
              <a:spcAft>
                <a:spcPts val="0"/>
              </a:spcAft>
              <a:buClr>
                <a:schemeClr val="accent5"/>
              </a:buClr>
              <a:buSzPts val="1600"/>
              <a:buFont typeface="Catamaran"/>
              <a:buChar char="⬡"/>
            </a:pPr>
            <a:r>
              <a:rPr lang="en-GB">
                <a:latin typeface="Catamaran"/>
                <a:ea typeface="Catamaran"/>
                <a:cs typeface="Catamaran"/>
                <a:sym typeface="Catamaran"/>
              </a:rPr>
              <a:t>Addiction (</a:t>
            </a:r>
            <a:r>
              <a:rPr i="1" lang="en-GB">
                <a:latin typeface="Catamaran"/>
                <a:ea typeface="Catamaran"/>
                <a:cs typeface="Catamaran"/>
                <a:sym typeface="Catamaran"/>
              </a:rPr>
              <a:t>feeling bad about over-reliance</a:t>
            </a:r>
            <a:r>
              <a:rPr lang="en-GB">
                <a:latin typeface="Catamaran"/>
                <a:ea typeface="Catamaran"/>
                <a:cs typeface="Catamaran"/>
                <a:sym typeface="Catamaran"/>
              </a:rPr>
              <a:t>)</a:t>
            </a:r>
            <a:endParaRPr>
              <a:latin typeface="Catamaran"/>
              <a:ea typeface="Catamaran"/>
              <a:cs typeface="Catamaran"/>
              <a:sym typeface="Catamaran"/>
            </a:endParaRPr>
          </a:p>
          <a:p>
            <a:pPr indent="-330200" lvl="1" marL="914400" rtl="0" algn="l">
              <a:spcBef>
                <a:spcPts val="0"/>
              </a:spcBef>
              <a:spcAft>
                <a:spcPts val="0"/>
              </a:spcAft>
              <a:buClr>
                <a:schemeClr val="accent5"/>
              </a:buClr>
              <a:buSzPts val="1600"/>
              <a:buFont typeface="Catamaran"/>
              <a:buChar char="⬡"/>
            </a:pPr>
            <a:r>
              <a:rPr lang="en-GB">
                <a:latin typeface="Catamaran"/>
                <a:ea typeface="Catamaran"/>
                <a:cs typeface="Catamaran"/>
                <a:sym typeface="Catamaran"/>
              </a:rPr>
              <a:t>Disappointment to others</a:t>
            </a:r>
            <a:endParaRPr>
              <a:latin typeface="Catamaran"/>
              <a:ea typeface="Catamaran"/>
              <a:cs typeface="Catamaran"/>
              <a:sym typeface="Catamaran"/>
            </a:endParaRPr>
          </a:p>
          <a:p>
            <a:pPr indent="-330200" lvl="1" marL="914400" rtl="0" algn="l">
              <a:spcBef>
                <a:spcPts val="0"/>
              </a:spcBef>
              <a:spcAft>
                <a:spcPts val="0"/>
              </a:spcAft>
              <a:buClr>
                <a:schemeClr val="accent5"/>
              </a:buClr>
              <a:buSzPts val="1600"/>
              <a:buFont typeface="Catamaran"/>
              <a:buChar char="⬡"/>
            </a:pPr>
            <a:r>
              <a:rPr lang="en-GB">
                <a:latin typeface="Catamaran"/>
                <a:ea typeface="Catamaran"/>
                <a:cs typeface="Catamaran"/>
                <a:sym typeface="Catamaran"/>
              </a:rPr>
              <a:t>Waste of money</a:t>
            </a:r>
            <a:endParaRPr>
              <a:latin typeface="Catamaran"/>
              <a:ea typeface="Catamaran"/>
              <a:cs typeface="Catamaran"/>
              <a:sym typeface="Catamaran"/>
            </a:endParaRPr>
          </a:p>
          <a:p>
            <a:pPr indent="0" lvl="0" marL="914400" rtl="0" algn="l">
              <a:spcBef>
                <a:spcPts val="0"/>
              </a:spcBef>
              <a:spcAft>
                <a:spcPts val="0"/>
              </a:spcAft>
              <a:buNone/>
            </a:pPr>
            <a:r>
              <a:t/>
            </a:r>
            <a:endParaRPr>
              <a:latin typeface="Proxima Nova"/>
              <a:ea typeface="Proxima Nova"/>
              <a:cs typeface="Proxima Nova"/>
              <a:sym typeface="Proxima Nova"/>
            </a:endParaRPr>
          </a:p>
          <a:p>
            <a:pPr indent="-311150" lvl="0" marL="457200" rtl="0" algn="l">
              <a:spcBef>
                <a:spcPts val="0"/>
              </a:spcBef>
              <a:spcAft>
                <a:spcPts val="0"/>
              </a:spcAft>
              <a:buClr>
                <a:schemeClr val="accent5"/>
              </a:buClr>
              <a:buSzPts val="1300"/>
              <a:buFont typeface="Catamaran"/>
              <a:buChar char="⬢"/>
            </a:pPr>
            <a:r>
              <a:rPr b="1" lang="en-GB" sz="1500">
                <a:latin typeface="Proxima Nova"/>
                <a:ea typeface="Proxima Nova"/>
                <a:cs typeface="Proxima Nova"/>
                <a:sym typeface="Proxima Nova"/>
              </a:rPr>
              <a:t>Difficulties faced </a:t>
            </a:r>
            <a:endParaRPr b="1" sz="1500">
              <a:latin typeface="Proxima Nova"/>
              <a:ea typeface="Proxima Nova"/>
              <a:cs typeface="Proxima Nova"/>
              <a:sym typeface="Proxima Nova"/>
            </a:endParaRPr>
          </a:p>
          <a:p>
            <a:pPr indent="-323850" lvl="1" marL="914400" rtl="0" algn="l">
              <a:spcBef>
                <a:spcPts val="0"/>
              </a:spcBef>
              <a:spcAft>
                <a:spcPts val="0"/>
              </a:spcAft>
              <a:buClr>
                <a:schemeClr val="accent5"/>
              </a:buClr>
              <a:buSzPts val="1500"/>
              <a:buFont typeface="Catamaran"/>
              <a:buChar char="⬡"/>
            </a:pPr>
            <a:r>
              <a:rPr lang="en-GB" sz="1500">
                <a:latin typeface="Catamaran"/>
                <a:ea typeface="Catamaran"/>
                <a:cs typeface="Catamaran"/>
                <a:sym typeface="Catamaran"/>
              </a:rPr>
              <a:t>Not perceived as unhealthy / no incentive</a:t>
            </a:r>
            <a:endParaRPr sz="1500">
              <a:latin typeface="Catamaran"/>
              <a:ea typeface="Catamaran"/>
              <a:cs typeface="Catamaran"/>
              <a:sym typeface="Catamaran"/>
            </a:endParaRPr>
          </a:p>
          <a:p>
            <a:pPr indent="-323850" lvl="1" marL="914400" rtl="0" algn="l">
              <a:spcBef>
                <a:spcPts val="0"/>
              </a:spcBef>
              <a:spcAft>
                <a:spcPts val="0"/>
              </a:spcAft>
              <a:buClr>
                <a:schemeClr val="accent5"/>
              </a:buClr>
              <a:buSzPts val="1500"/>
              <a:buFont typeface="Catamaran"/>
              <a:buChar char="⬡"/>
            </a:pPr>
            <a:r>
              <a:rPr lang="en-GB" sz="1500">
                <a:latin typeface="Catamaran"/>
                <a:ea typeface="Catamaran"/>
                <a:cs typeface="Catamaran"/>
                <a:sym typeface="Catamaran"/>
              </a:rPr>
              <a:t>Too enjoyable / addiction</a:t>
            </a:r>
            <a:endParaRPr sz="1500">
              <a:latin typeface="Catamaran"/>
              <a:ea typeface="Catamaran"/>
              <a:cs typeface="Catamaran"/>
              <a:sym typeface="Catamaran"/>
            </a:endParaRPr>
          </a:p>
          <a:p>
            <a:pPr indent="-323850" lvl="1" marL="914400" rtl="0" algn="l">
              <a:spcBef>
                <a:spcPts val="0"/>
              </a:spcBef>
              <a:spcAft>
                <a:spcPts val="0"/>
              </a:spcAft>
              <a:buClr>
                <a:schemeClr val="accent5"/>
              </a:buClr>
              <a:buSzPts val="1500"/>
              <a:buFont typeface="Catamaran"/>
              <a:buChar char="⬡"/>
            </a:pPr>
            <a:r>
              <a:rPr lang="en-GB" sz="1500">
                <a:latin typeface="Catamaran"/>
                <a:ea typeface="Catamaran"/>
                <a:cs typeface="Catamaran"/>
                <a:sym typeface="Catamaran"/>
              </a:rPr>
              <a:t>Had never considered quitting</a:t>
            </a:r>
            <a:endParaRPr sz="1500">
              <a:latin typeface="Catamaran"/>
              <a:ea typeface="Catamaran"/>
              <a:cs typeface="Catamaran"/>
              <a:sym typeface="Catamaran"/>
            </a:endParaRPr>
          </a:p>
        </p:txBody>
      </p:sp>
      <p:sp>
        <p:nvSpPr>
          <p:cNvPr id="752" name="Google Shape;752;p69"/>
          <p:cNvSpPr/>
          <p:nvPr/>
        </p:nvSpPr>
        <p:spPr>
          <a:xfrm>
            <a:off x="2318500" y="4050500"/>
            <a:ext cx="3482700" cy="10098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Catamaran"/>
                <a:ea typeface="Catamaran"/>
                <a:cs typeface="Catamaran"/>
                <a:sym typeface="Catamaran"/>
              </a:rPr>
              <a:t>Reasons to quit and difficulties to quit are two sides of the same coin. </a:t>
            </a:r>
            <a:endParaRPr sz="1500">
              <a:solidFill>
                <a:schemeClr val="lt1"/>
              </a:solidFill>
              <a:latin typeface="Catamaran"/>
              <a:ea typeface="Catamaran"/>
              <a:cs typeface="Catamaran"/>
              <a:sym typeface="Catamar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6" name="Shape 756"/>
        <p:cNvGrpSpPr/>
        <p:nvPr/>
      </p:nvGrpSpPr>
      <p:grpSpPr>
        <a:xfrm>
          <a:off x="0" y="0"/>
          <a:ext cx="0" cy="0"/>
          <a:chOff x="0" y="0"/>
          <a:chExt cx="0" cy="0"/>
        </a:xfrm>
      </p:grpSpPr>
      <p:sp>
        <p:nvSpPr>
          <p:cNvPr id="757" name="Google Shape;757;p70"/>
          <p:cNvSpPr txBox="1"/>
          <p:nvPr/>
        </p:nvSpPr>
        <p:spPr>
          <a:xfrm>
            <a:off x="1048850" y="826250"/>
            <a:ext cx="7223100" cy="2790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5"/>
              </a:buClr>
              <a:buSzPts val="1300"/>
              <a:buFont typeface="Catamaran"/>
              <a:buChar char="⬢"/>
            </a:pPr>
            <a:r>
              <a:rPr b="1" lang="en-GB">
                <a:latin typeface="Proxima Nova"/>
                <a:ea typeface="Proxima Nova"/>
                <a:cs typeface="Proxima Nova"/>
                <a:sym typeface="Proxima Nova"/>
              </a:rPr>
              <a:t>Unsuccessful</a:t>
            </a:r>
            <a:endParaRPr b="1" sz="1300">
              <a:solidFill>
                <a:schemeClr val="dk1"/>
              </a:solidFill>
              <a:latin typeface="Catamaran"/>
              <a:ea typeface="Catamaran"/>
              <a:cs typeface="Catamaran"/>
              <a:sym typeface="Catamaran"/>
            </a:endParaRPr>
          </a:p>
          <a:p>
            <a:pPr indent="-311150" lvl="1" marL="914400" rtl="0" algn="l">
              <a:spcBef>
                <a:spcPts val="0"/>
              </a:spcBef>
              <a:spcAft>
                <a:spcPts val="0"/>
              </a:spcAft>
              <a:buClr>
                <a:schemeClr val="dk1"/>
              </a:buClr>
              <a:buSzPts val="1300"/>
              <a:buFont typeface="Catamaran"/>
              <a:buChar char="⬡"/>
            </a:pPr>
            <a:r>
              <a:rPr lang="en-GB">
                <a:latin typeface="Proxima Nova"/>
                <a:ea typeface="Proxima Nova"/>
                <a:cs typeface="Proxima Nova"/>
                <a:sym typeface="Proxima Nova"/>
              </a:rPr>
              <a:t>Social circle includes many friends that vape</a:t>
            </a:r>
            <a:endParaRPr b="1" sz="1300">
              <a:solidFill>
                <a:schemeClr val="dk1"/>
              </a:solidFill>
              <a:latin typeface="Catamaran"/>
              <a:ea typeface="Catamaran"/>
              <a:cs typeface="Catamaran"/>
              <a:sym typeface="Catamaran"/>
            </a:endParaRPr>
          </a:p>
          <a:p>
            <a:pPr indent="-311150" lvl="1" marL="914400" rtl="0" algn="l">
              <a:spcBef>
                <a:spcPts val="0"/>
              </a:spcBef>
              <a:spcAft>
                <a:spcPts val="0"/>
              </a:spcAft>
              <a:buClr>
                <a:schemeClr val="dk1"/>
              </a:buClr>
              <a:buSzPts val="1300"/>
              <a:buFont typeface="Catamaran"/>
              <a:buChar char="⬡"/>
            </a:pPr>
            <a:r>
              <a:rPr lang="en-GB">
                <a:latin typeface="Proxima Nova"/>
                <a:ea typeface="Proxima Nova"/>
                <a:cs typeface="Proxima Nova"/>
                <a:sym typeface="Proxima Nova"/>
              </a:rPr>
              <a:t>Stopped buying vapes but turned back to smoking instead</a:t>
            </a:r>
            <a:endParaRPr>
              <a:latin typeface="Proxima Nova"/>
              <a:ea typeface="Proxima Nova"/>
              <a:cs typeface="Proxima Nova"/>
              <a:sym typeface="Proxima Nova"/>
            </a:endParaRPr>
          </a:p>
          <a:p>
            <a:pPr indent="-311150" lvl="1" marL="914400" rtl="0" algn="l">
              <a:spcBef>
                <a:spcPts val="0"/>
              </a:spcBef>
              <a:spcAft>
                <a:spcPts val="0"/>
              </a:spcAft>
              <a:buClr>
                <a:schemeClr val="dk1"/>
              </a:buClr>
              <a:buSzPts val="1300"/>
              <a:buFont typeface="Catamaran"/>
              <a:buChar char="⬡"/>
            </a:pPr>
            <a:r>
              <a:rPr lang="en-GB">
                <a:latin typeface="Proxima Nova"/>
                <a:ea typeface="Proxima Nova"/>
                <a:cs typeface="Proxima Nova"/>
                <a:sym typeface="Proxima Nova"/>
              </a:rPr>
              <a:t>Reasons: high levels of addiction, peer pressure, convenience </a:t>
            </a:r>
            <a:endParaRPr b="1" sz="1300">
              <a:solidFill>
                <a:schemeClr val="dk1"/>
              </a:solidFill>
              <a:latin typeface="Catamaran"/>
              <a:ea typeface="Catamaran"/>
              <a:cs typeface="Catamaran"/>
              <a:sym typeface="Catamaran"/>
            </a:endParaRPr>
          </a:p>
          <a:p>
            <a:pPr indent="0" lvl="0" marL="914400" rtl="0" algn="l">
              <a:spcBef>
                <a:spcPts val="0"/>
              </a:spcBef>
              <a:spcAft>
                <a:spcPts val="0"/>
              </a:spcAft>
              <a:buNone/>
            </a:pPr>
            <a:r>
              <a:t/>
            </a:r>
            <a:endParaRPr>
              <a:latin typeface="Proxima Nova"/>
              <a:ea typeface="Proxima Nova"/>
              <a:cs typeface="Proxima Nova"/>
              <a:sym typeface="Proxima Nova"/>
            </a:endParaRPr>
          </a:p>
          <a:p>
            <a:pPr indent="-311150" lvl="0" marL="457200" rtl="0" algn="l">
              <a:lnSpc>
                <a:spcPct val="115000"/>
              </a:lnSpc>
              <a:spcBef>
                <a:spcPts val="0"/>
              </a:spcBef>
              <a:spcAft>
                <a:spcPts val="0"/>
              </a:spcAft>
              <a:buClr>
                <a:schemeClr val="accent5"/>
              </a:buClr>
              <a:buSzPts val="1300"/>
              <a:buFont typeface="Catamaran"/>
              <a:buChar char="⬢"/>
            </a:pPr>
            <a:r>
              <a:rPr b="1" lang="en-GB">
                <a:latin typeface="Proxima Nova"/>
                <a:ea typeface="Proxima Nova"/>
                <a:cs typeface="Proxima Nova"/>
                <a:sym typeface="Proxima Nova"/>
              </a:rPr>
              <a:t>Successful</a:t>
            </a:r>
            <a:endParaRPr b="1">
              <a:latin typeface="Proxima Nova"/>
              <a:ea typeface="Proxima Nova"/>
              <a:cs typeface="Proxima Nova"/>
              <a:sym typeface="Proxima Nova"/>
            </a:endParaRPr>
          </a:p>
          <a:p>
            <a:pPr indent="-330200" lvl="1" marL="914400" rtl="0" algn="l">
              <a:lnSpc>
                <a:spcPct val="115000"/>
              </a:lnSpc>
              <a:spcBef>
                <a:spcPts val="0"/>
              </a:spcBef>
              <a:spcAft>
                <a:spcPts val="0"/>
              </a:spcAft>
              <a:buClr>
                <a:schemeClr val="accent5"/>
              </a:buClr>
              <a:buSzPts val="1600"/>
              <a:buFont typeface="Proxima Nova"/>
              <a:buChar char="⬡"/>
            </a:pPr>
            <a:r>
              <a:rPr lang="en-GB">
                <a:latin typeface="Proxima Nova"/>
                <a:ea typeface="Proxima Nova"/>
                <a:cs typeface="Proxima Nova"/>
                <a:sym typeface="Proxima Nova"/>
              </a:rPr>
              <a:t>Social circle includes many friends that vape</a:t>
            </a:r>
            <a:endParaRPr>
              <a:latin typeface="Proxima Nova"/>
              <a:ea typeface="Proxima Nova"/>
              <a:cs typeface="Proxima Nova"/>
              <a:sym typeface="Proxima Nova"/>
            </a:endParaRPr>
          </a:p>
          <a:p>
            <a:pPr indent="-330200" lvl="1" marL="914400" rtl="0" algn="l">
              <a:lnSpc>
                <a:spcPct val="115000"/>
              </a:lnSpc>
              <a:spcBef>
                <a:spcPts val="0"/>
              </a:spcBef>
              <a:spcAft>
                <a:spcPts val="0"/>
              </a:spcAft>
              <a:buClr>
                <a:schemeClr val="accent5"/>
              </a:buClr>
              <a:buSzPts val="1600"/>
              <a:buFont typeface="Proxima Nova"/>
              <a:buChar char="⬡"/>
            </a:pPr>
            <a:r>
              <a:rPr lang="en-GB">
                <a:latin typeface="Proxima Nova"/>
                <a:ea typeface="Proxima Nova"/>
                <a:cs typeface="Proxima Nova"/>
                <a:sym typeface="Proxima Nova"/>
              </a:rPr>
              <a:t>Stopped buying vapes and did not repurchase but would accept from friends</a:t>
            </a:r>
            <a:endParaRPr>
              <a:latin typeface="Proxima Nova"/>
              <a:ea typeface="Proxima Nova"/>
              <a:cs typeface="Proxima Nova"/>
              <a:sym typeface="Proxima Nova"/>
            </a:endParaRPr>
          </a:p>
          <a:p>
            <a:pPr indent="-330200" lvl="1" marL="914400" rtl="0" algn="l">
              <a:lnSpc>
                <a:spcPct val="115000"/>
              </a:lnSpc>
              <a:spcBef>
                <a:spcPts val="0"/>
              </a:spcBef>
              <a:spcAft>
                <a:spcPts val="0"/>
              </a:spcAft>
              <a:buClr>
                <a:schemeClr val="accent5"/>
              </a:buClr>
              <a:buSzPts val="1600"/>
              <a:buFont typeface="Proxima Nova"/>
              <a:buChar char="⬡"/>
            </a:pPr>
            <a:r>
              <a:rPr lang="en-GB">
                <a:latin typeface="Proxima Nova"/>
                <a:ea typeface="Proxima Nova"/>
                <a:cs typeface="Proxima Nova"/>
                <a:sym typeface="Proxima Nova"/>
              </a:rPr>
              <a:t>Reasons: Was not addicted in the first palace, tried out of curiosity</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758" name="Google Shape;758;p70"/>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Modelling and Analysis - Quitting</a:t>
            </a:r>
            <a:endParaRPr b="1" sz="600">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1"/>
          <p:cNvSpPr txBox="1"/>
          <p:nvPr/>
        </p:nvSpPr>
        <p:spPr>
          <a:xfrm>
            <a:off x="1683025" y="3670850"/>
            <a:ext cx="6010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Catamaran"/>
                <a:ea typeface="Catamaran"/>
                <a:cs typeface="Catamaran"/>
                <a:sym typeface="Catamaran"/>
              </a:rPr>
              <a:t>Cluster 2 (Social Vapers)</a:t>
            </a:r>
            <a:endParaRPr sz="1500">
              <a:latin typeface="Catamaran"/>
              <a:ea typeface="Catamaran"/>
              <a:cs typeface="Catamaran"/>
              <a:sym typeface="Catamaran"/>
            </a:endParaRPr>
          </a:p>
          <a:p>
            <a:pPr indent="-317500" lvl="0" marL="457200" rtl="0" algn="l">
              <a:spcBef>
                <a:spcPts val="0"/>
              </a:spcBef>
              <a:spcAft>
                <a:spcPts val="0"/>
              </a:spcAft>
              <a:buClr>
                <a:schemeClr val="accent5"/>
              </a:buClr>
              <a:buSzPts val="1400"/>
              <a:buFont typeface="Catamaran"/>
              <a:buChar char="⬢"/>
            </a:pPr>
            <a:r>
              <a:rPr lang="en-GB" sz="1500">
                <a:latin typeface="Catamaran"/>
                <a:ea typeface="Catamaran"/>
                <a:cs typeface="Catamaran"/>
                <a:sym typeface="Catamaran"/>
              </a:rPr>
              <a:t>Has close group of friends that take smoke breaks</a:t>
            </a:r>
            <a:endParaRPr sz="1500">
              <a:latin typeface="Catamaran"/>
              <a:ea typeface="Catamaran"/>
              <a:cs typeface="Catamaran"/>
              <a:sym typeface="Catamaran"/>
            </a:endParaRPr>
          </a:p>
          <a:p>
            <a:pPr indent="-323850" lvl="0" marL="457200" rtl="0" algn="l">
              <a:spcBef>
                <a:spcPts val="0"/>
              </a:spcBef>
              <a:spcAft>
                <a:spcPts val="0"/>
              </a:spcAft>
              <a:buClr>
                <a:schemeClr val="accent5"/>
              </a:buClr>
              <a:buSzPts val="1500"/>
              <a:buFont typeface="Catamaran"/>
              <a:buChar char="⬢"/>
            </a:pPr>
            <a:r>
              <a:rPr lang="en-GB" sz="1500">
                <a:latin typeface="Catamaran"/>
                <a:ea typeface="Catamaran"/>
                <a:cs typeface="Catamaran"/>
                <a:sym typeface="Catamaran"/>
              </a:rPr>
              <a:t>Unsure how to reject them despite knowing vaping is unhealthy</a:t>
            </a:r>
            <a:endParaRPr sz="1500">
              <a:latin typeface="Catamaran"/>
              <a:ea typeface="Catamaran"/>
              <a:cs typeface="Catamaran"/>
              <a:sym typeface="Catamaran"/>
            </a:endParaRPr>
          </a:p>
          <a:p>
            <a:pPr indent="-323850" lvl="1" marL="914400" rtl="0" algn="l">
              <a:spcBef>
                <a:spcPts val="0"/>
              </a:spcBef>
              <a:spcAft>
                <a:spcPts val="0"/>
              </a:spcAft>
              <a:buClr>
                <a:schemeClr val="accent5"/>
              </a:buClr>
              <a:buSzPts val="1500"/>
              <a:buFont typeface="Catamaran"/>
              <a:buChar char="⬡"/>
            </a:pPr>
            <a:r>
              <a:rPr lang="en-GB" sz="1500">
                <a:latin typeface="Catamaran"/>
                <a:ea typeface="Catamaran"/>
                <a:cs typeface="Catamaran"/>
                <a:sym typeface="Catamaran"/>
              </a:rPr>
              <a:t>Benefit the most from social intervention and support</a:t>
            </a:r>
            <a:endParaRPr sz="1500">
              <a:latin typeface="Catamaran"/>
              <a:ea typeface="Catamaran"/>
              <a:cs typeface="Catamaran"/>
              <a:sym typeface="Catamaran"/>
            </a:endParaRPr>
          </a:p>
        </p:txBody>
      </p:sp>
      <p:sp>
        <p:nvSpPr>
          <p:cNvPr id="764" name="Google Shape;764;p71"/>
          <p:cNvSpPr txBox="1"/>
          <p:nvPr/>
        </p:nvSpPr>
        <p:spPr>
          <a:xfrm>
            <a:off x="1683025" y="2295650"/>
            <a:ext cx="60105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chemeClr val="dk1"/>
                </a:solidFill>
                <a:latin typeface="Catamaran"/>
                <a:ea typeface="Catamaran"/>
                <a:cs typeface="Catamaran"/>
                <a:sym typeface="Catamaran"/>
              </a:rPr>
              <a:t>Cluster 1 (Frequent vapers)</a:t>
            </a:r>
            <a:endParaRPr sz="1500">
              <a:solidFill>
                <a:schemeClr val="dk1"/>
              </a:solidFill>
              <a:latin typeface="Catamaran"/>
              <a:ea typeface="Catamaran"/>
              <a:cs typeface="Catamaran"/>
              <a:sym typeface="Catamaran"/>
            </a:endParaRPr>
          </a:p>
          <a:p>
            <a:pPr indent="-323850" lvl="0" marL="457200" rtl="0" algn="l">
              <a:lnSpc>
                <a:spcPct val="115000"/>
              </a:lnSpc>
              <a:spcBef>
                <a:spcPts val="0"/>
              </a:spcBef>
              <a:spcAft>
                <a:spcPts val="0"/>
              </a:spcAft>
              <a:buClr>
                <a:schemeClr val="accent5"/>
              </a:buClr>
              <a:buSzPts val="1500"/>
              <a:buFont typeface="Catamaran"/>
              <a:buChar char="⬢"/>
            </a:pPr>
            <a:r>
              <a:rPr lang="en-GB" sz="1500">
                <a:solidFill>
                  <a:schemeClr val="dk1"/>
                </a:solidFill>
                <a:latin typeface="Catamaran"/>
                <a:ea typeface="Catamaran"/>
                <a:cs typeface="Catamaran"/>
                <a:sym typeface="Catamaran"/>
              </a:rPr>
              <a:t>Thinks vaping is healthier than smoking</a:t>
            </a:r>
            <a:endParaRPr sz="1500">
              <a:solidFill>
                <a:schemeClr val="dk1"/>
              </a:solidFill>
              <a:latin typeface="Catamaran"/>
              <a:ea typeface="Catamaran"/>
              <a:cs typeface="Catamaran"/>
              <a:sym typeface="Catamaran"/>
            </a:endParaRPr>
          </a:p>
          <a:p>
            <a:pPr indent="-323850" lvl="1" marL="914400" rtl="0" algn="l">
              <a:lnSpc>
                <a:spcPct val="115000"/>
              </a:lnSpc>
              <a:spcBef>
                <a:spcPts val="0"/>
              </a:spcBef>
              <a:spcAft>
                <a:spcPts val="0"/>
              </a:spcAft>
              <a:buClr>
                <a:schemeClr val="accent5"/>
              </a:buClr>
              <a:buSzPts val="1500"/>
              <a:buFont typeface="Catamaran"/>
              <a:buChar char="⬡"/>
            </a:pPr>
            <a:r>
              <a:rPr lang="en-GB" sz="1500">
                <a:solidFill>
                  <a:schemeClr val="dk1"/>
                </a:solidFill>
                <a:latin typeface="Catamaran"/>
                <a:ea typeface="Catamaran"/>
                <a:cs typeface="Catamaran"/>
                <a:sym typeface="Catamaran"/>
              </a:rPr>
              <a:t>Benefit from informational campaigns to target their lack of awareness towards the detrimental effects of vaping</a:t>
            </a:r>
            <a:endParaRPr sz="1500">
              <a:latin typeface="Catamaran"/>
              <a:ea typeface="Catamaran"/>
              <a:cs typeface="Catamaran"/>
              <a:sym typeface="Catamaran"/>
            </a:endParaRPr>
          </a:p>
        </p:txBody>
      </p:sp>
      <p:sp>
        <p:nvSpPr>
          <p:cNvPr id="765" name="Google Shape;765;p71"/>
          <p:cNvSpPr txBox="1"/>
          <p:nvPr/>
        </p:nvSpPr>
        <p:spPr>
          <a:xfrm>
            <a:off x="1694325" y="996725"/>
            <a:ext cx="6010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Catamaran"/>
                <a:ea typeface="Catamaran"/>
                <a:cs typeface="Catamaran"/>
                <a:sym typeface="Catamaran"/>
              </a:rPr>
              <a:t>Cluster 0 (Heavy/First-time vapers)</a:t>
            </a:r>
            <a:endParaRPr sz="1500">
              <a:latin typeface="Catamaran"/>
              <a:ea typeface="Catamaran"/>
              <a:cs typeface="Catamaran"/>
              <a:sym typeface="Catamaran"/>
            </a:endParaRPr>
          </a:p>
          <a:p>
            <a:pPr indent="-317500" lvl="0" marL="457200" rtl="0" algn="l">
              <a:spcBef>
                <a:spcPts val="0"/>
              </a:spcBef>
              <a:spcAft>
                <a:spcPts val="0"/>
              </a:spcAft>
              <a:buClr>
                <a:schemeClr val="accent5"/>
              </a:buClr>
              <a:buSzPts val="1400"/>
              <a:buFont typeface="Catamaran Thin"/>
              <a:buChar char="⬢"/>
            </a:pPr>
            <a:r>
              <a:rPr lang="en-GB" sz="1500">
                <a:latin typeface="Catamaran"/>
                <a:ea typeface="Catamaran"/>
                <a:cs typeface="Catamaran"/>
                <a:sym typeface="Catamaran"/>
              </a:rPr>
              <a:t>Environment that encourages vaping</a:t>
            </a:r>
            <a:endParaRPr sz="1500">
              <a:latin typeface="Proxima Nova"/>
              <a:ea typeface="Proxima Nova"/>
              <a:cs typeface="Proxima Nova"/>
              <a:sym typeface="Proxima Nova"/>
            </a:endParaRPr>
          </a:p>
          <a:p>
            <a:pPr indent="-317500" lvl="0" marL="457200" rtl="0" algn="l">
              <a:spcBef>
                <a:spcPts val="0"/>
              </a:spcBef>
              <a:spcAft>
                <a:spcPts val="0"/>
              </a:spcAft>
              <a:buClr>
                <a:schemeClr val="accent5"/>
              </a:buClr>
              <a:buSzPts val="1400"/>
              <a:buFont typeface="Catamaran Thin"/>
              <a:buChar char="⬢"/>
            </a:pPr>
            <a:r>
              <a:rPr lang="en-GB" sz="1500">
                <a:latin typeface="Catamaran"/>
                <a:ea typeface="Catamaran"/>
                <a:cs typeface="Catamaran"/>
                <a:sym typeface="Catamaran"/>
              </a:rPr>
              <a:t>Has colleagues and parents that smoke/vape</a:t>
            </a:r>
            <a:endParaRPr sz="1500">
              <a:latin typeface="Proxima Nova"/>
              <a:ea typeface="Proxima Nova"/>
              <a:cs typeface="Proxima Nova"/>
              <a:sym typeface="Proxima Nova"/>
            </a:endParaRPr>
          </a:p>
          <a:p>
            <a:pPr indent="-317500" lvl="1" marL="914400" rtl="0" algn="l">
              <a:spcBef>
                <a:spcPts val="0"/>
              </a:spcBef>
              <a:spcAft>
                <a:spcPts val="0"/>
              </a:spcAft>
              <a:buClr>
                <a:schemeClr val="accent5"/>
              </a:buClr>
              <a:buSzPts val="1400"/>
              <a:buFont typeface="Catamaran Thin"/>
              <a:buChar char="⬡"/>
            </a:pPr>
            <a:r>
              <a:rPr lang="en-GB" sz="1500">
                <a:latin typeface="Catamaran"/>
                <a:ea typeface="Catamaran"/>
                <a:cs typeface="Catamaran"/>
                <a:sym typeface="Catamaran"/>
              </a:rPr>
              <a:t>Benefit from social intervention and support</a:t>
            </a:r>
            <a:endParaRPr sz="1500">
              <a:latin typeface="Catamaran"/>
              <a:ea typeface="Catamaran"/>
              <a:cs typeface="Catamaran"/>
              <a:sym typeface="Catamaran"/>
            </a:endParaRPr>
          </a:p>
          <a:p>
            <a:pPr indent="-317500" lvl="1" marL="914400" rtl="0" algn="l">
              <a:spcBef>
                <a:spcPts val="0"/>
              </a:spcBef>
              <a:spcAft>
                <a:spcPts val="0"/>
              </a:spcAft>
              <a:buClr>
                <a:schemeClr val="accent5"/>
              </a:buClr>
              <a:buSzPts val="1400"/>
              <a:buFont typeface="Catamaran Thin"/>
              <a:buChar char="⬡"/>
            </a:pPr>
            <a:r>
              <a:rPr lang="en-GB" sz="1500">
                <a:latin typeface="Catamaran"/>
                <a:ea typeface="Catamaran"/>
                <a:cs typeface="Catamaran"/>
                <a:sym typeface="Catamaran"/>
              </a:rPr>
              <a:t>Benefit from informational campaigns to help their loved ones</a:t>
            </a:r>
            <a:endParaRPr>
              <a:latin typeface="Catamaran Thin"/>
              <a:ea typeface="Catamaran Thin"/>
              <a:cs typeface="Catamaran Thin"/>
              <a:sym typeface="Catamaran Thin"/>
            </a:endParaRPr>
          </a:p>
        </p:txBody>
      </p:sp>
      <p:sp>
        <p:nvSpPr>
          <p:cNvPr id="766" name="Google Shape;766;p71"/>
          <p:cNvSpPr txBox="1"/>
          <p:nvPr/>
        </p:nvSpPr>
        <p:spPr>
          <a:xfrm>
            <a:off x="-322750" y="185725"/>
            <a:ext cx="7413300" cy="126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Solution development-Cluster preferences</a:t>
            </a:r>
            <a:endParaRPr b="1" sz="26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pic>
        <p:nvPicPr>
          <p:cNvPr id="767" name="Google Shape;767;p71"/>
          <p:cNvPicPr preferRelativeResize="0"/>
          <p:nvPr/>
        </p:nvPicPr>
        <p:blipFill rotWithShape="1">
          <a:blip r:embed="rId3">
            <a:alphaModFix/>
          </a:blip>
          <a:srcRect b="0" l="20798" r="26784" t="0"/>
          <a:stretch/>
        </p:blipFill>
        <p:spPr>
          <a:xfrm>
            <a:off x="340167" y="895100"/>
            <a:ext cx="1247910" cy="1339200"/>
          </a:xfrm>
          <a:prstGeom prst="rect">
            <a:avLst/>
          </a:prstGeom>
          <a:noFill/>
          <a:ln>
            <a:noFill/>
          </a:ln>
        </p:spPr>
      </p:pic>
      <p:pic>
        <p:nvPicPr>
          <p:cNvPr id="768" name="Google Shape;768;p71"/>
          <p:cNvPicPr preferRelativeResize="0"/>
          <p:nvPr/>
        </p:nvPicPr>
        <p:blipFill>
          <a:blip r:embed="rId4">
            <a:alphaModFix/>
          </a:blip>
          <a:stretch>
            <a:fillRect/>
          </a:stretch>
        </p:blipFill>
        <p:spPr>
          <a:xfrm>
            <a:off x="415063" y="2335925"/>
            <a:ext cx="945725" cy="945724"/>
          </a:xfrm>
          <a:prstGeom prst="rect">
            <a:avLst/>
          </a:prstGeom>
          <a:noFill/>
          <a:ln>
            <a:noFill/>
          </a:ln>
        </p:spPr>
      </p:pic>
      <p:pic>
        <p:nvPicPr>
          <p:cNvPr id="769" name="Google Shape;769;p71"/>
          <p:cNvPicPr preferRelativeResize="0"/>
          <p:nvPr/>
        </p:nvPicPr>
        <p:blipFill>
          <a:blip r:embed="rId5">
            <a:alphaModFix/>
          </a:blip>
          <a:stretch>
            <a:fillRect/>
          </a:stretch>
        </p:blipFill>
        <p:spPr>
          <a:xfrm>
            <a:off x="262876" y="3445351"/>
            <a:ext cx="1250100" cy="15591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3" name="Shape 773"/>
        <p:cNvGrpSpPr/>
        <p:nvPr/>
      </p:nvGrpSpPr>
      <p:grpSpPr>
        <a:xfrm>
          <a:off x="0" y="0"/>
          <a:ext cx="0" cy="0"/>
          <a:chOff x="0" y="0"/>
          <a:chExt cx="0" cy="0"/>
        </a:xfrm>
      </p:grpSpPr>
      <p:sp>
        <p:nvSpPr>
          <p:cNvPr id="774" name="Google Shape;774;p72"/>
          <p:cNvSpPr txBox="1"/>
          <p:nvPr>
            <p:ph idx="1" type="body"/>
          </p:nvPr>
        </p:nvSpPr>
        <p:spPr>
          <a:xfrm>
            <a:off x="95250" y="986325"/>
            <a:ext cx="6694200" cy="3885900"/>
          </a:xfrm>
          <a:prstGeom prst="rect">
            <a:avLst/>
          </a:prstGeom>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Font typeface="Catamaran"/>
              <a:buChar char="⬢"/>
            </a:pPr>
            <a:r>
              <a:rPr lang="en-GB" sz="1400">
                <a:latin typeface="Catamaran"/>
                <a:ea typeface="Catamaran"/>
                <a:cs typeface="Catamaran"/>
                <a:sym typeface="Catamaran"/>
              </a:rPr>
              <a:t>Raise awareness on the consequences of vaping through multiple channels:</a:t>
            </a:r>
            <a:endParaRPr sz="1400">
              <a:latin typeface="Catamaran"/>
              <a:ea typeface="Catamaran"/>
              <a:cs typeface="Catamaran"/>
              <a:sym typeface="Catamaran"/>
            </a:endParaRPr>
          </a:p>
          <a:p>
            <a:pPr indent="-317500" lvl="1" marL="914400" rtl="0" algn="l">
              <a:lnSpc>
                <a:spcPct val="100000"/>
              </a:lnSpc>
              <a:spcBef>
                <a:spcPts val="800"/>
              </a:spcBef>
              <a:spcAft>
                <a:spcPts val="0"/>
              </a:spcAft>
              <a:buSzPts val="1400"/>
              <a:buFont typeface="Catamaran"/>
              <a:buChar char="⬡"/>
            </a:pPr>
            <a:r>
              <a:rPr lang="en-GB" sz="1400">
                <a:latin typeface="Catamaran"/>
                <a:ea typeface="Catamaran"/>
                <a:cs typeface="Catamaran"/>
                <a:sym typeface="Catamaran"/>
              </a:rPr>
              <a:t>Social media campaigns [ Tiktok / Instagram ] </a:t>
            </a:r>
            <a:endParaRPr sz="1400">
              <a:latin typeface="Catamaran"/>
              <a:ea typeface="Catamaran"/>
              <a:cs typeface="Catamaran"/>
              <a:sym typeface="Catamaran"/>
            </a:endParaRPr>
          </a:p>
          <a:p>
            <a:pPr indent="-317500" lvl="1" marL="914400" rtl="0" algn="l">
              <a:lnSpc>
                <a:spcPct val="100000"/>
              </a:lnSpc>
              <a:spcBef>
                <a:spcPts val="800"/>
              </a:spcBef>
              <a:spcAft>
                <a:spcPts val="0"/>
              </a:spcAft>
              <a:buSzPts val="1400"/>
              <a:buFont typeface="Catamaran"/>
              <a:buChar char="⬡"/>
            </a:pPr>
            <a:r>
              <a:rPr lang="en-GB" sz="1400">
                <a:latin typeface="Catamaran"/>
                <a:ea typeface="Catamaran"/>
                <a:cs typeface="Catamaran"/>
                <a:sym typeface="Catamaran"/>
              </a:rPr>
              <a:t>Advertisements on transportation</a:t>
            </a:r>
            <a:endParaRPr sz="1400">
              <a:latin typeface="Catamaran"/>
              <a:ea typeface="Catamaran"/>
              <a:cs typeface="Catamaran"/>
              <a:sym typeface="Catamaran"/>
            </a:endParaRPr>
          </a:p>
          <a:p>
            <a:pPr indent="-317500" lvl="1" marL="914400" rtl="0" algn="l">
              <a:lnSpc>
                <a:spcPct val="100000"/>
              </a:lnSpc>
              <a:spcBef>
                <a:spcPts val="800"/>
              </a:spcBef>
              <a:spcAft>
                <a:spcPts val="0"/>
              </a:spcAft>
              <a:buSzPts val="1400"/>
              <a:buFont typeface="Catamaran"/>
              <a:buChar char="⬡"/>
            </a:pPr>
            <a:r>
              <a:rPr lang="en-GB" sz="1400">
                <a:latin typeface="Catamaran"/>
                <a:ea typeface="Catamaran"/>
                <a:cs typeface="Catamaran"/>
                <a:sym typeface="Catamaran"/>
              </a:rPr>
              <a:t>Interviews with ex-vaper who suffer ( understand the POV)</a:t>
            </a:r>
            <a:endParaRPr sz="1400">
              <a:latin typeface="Catamaran"/>
              <a:ea typeface="Catamaran"/>
              <a:cs typeface="Catamaran"/>
              <a:sym typeface="Catamaran"/>
            </a:endParaRPr>
          </a:p>
          <a:p>
            <a:pPr indent="0" lvl="0" marL="914400" rtl="0" algn="l">
              <a:lnSpc>
                <a:spcPct val="100000"/>
              </a:lnSpc>
              <a:spcBef>
                <a:spcPts val="0"/>
              </a:spcBef>
              <a:spcAft>
                <a:spcPts val="0"/>
              </a:spcAft>
              <a:buNone/>
            </a:pPr>
            <a:r>
              <a:t/>
            </a:r>
            <a:endParaRPr sz="1400">
              <a:latin typeface="Catamaran"/>
              <a:ea typeface="Catamaran"/>
              <a:cs typeface="Catamaran"/>
              <a:sym typeface="Catamaran"/>
            </a:endParaRPr>
          </a:p>
          <a:p>
            <a:pPr indent="0" lvl="0" marL="914400" rtl="0" algn="l">
              <a:lnSpc>
                <a:spcPct val="100000"/>
              </a:lnSpc>
              <a:spcBef>
                <a:spcPts val="0"/>
              </a:spcBef>
              <a:spcAft>
                <a:spcPts val="0"/>
              </a:spcAft>
              <a:buNone/>
            </a:pPr>
            <a:r>
              <a:t/>
            </a:r>
            <a:endParaRPr sz="1400">
              <a:latin typeface="Catamaran"/>
              <a:ea typeface="Catamaran"/>
              <a:cs typeface="Catamaran"/>
              <a:sym typeface="Catamaran"/>
            </a:endParaRPr>
          </a:p>
          <a:p>
            <a:pPr indent="-317500" lvl="0" marL="457200" rtl="0" algn="l">
              <a:lnSpc>
                <a:spcPct val="100000"/>
              </a:lnSpc>
              <a:spcBef>
                <a:spcPts val="0"/>
              </a:spcBef>
              <a:spcAft>
                <a:spcPts val="0"/>
              </a:spcAft>
              <a:buSzPts val="1400"/>
              <a:buFont typeface="Catamaran"/>
              <a:buChar char="⬢"/>
            </a:pPr>
            <a:r>
              <a:rPr lang="en-GB" sz="1400">
                <a:latin typeface="Catamaran"/>
                <a:ea typeface="Catamaran"/>
                <a:cs typeface="Catamaran"/>
                <a:sym typeface="Catamaran"/>
              </a:rPr>
              <a:t>Partner program to help cope with addiction</a:t>
            </a:r>
            <a:endParaRPr sz="1400">
              <a:latin typeface="Catamaran"/>
              <a:ea typeface="Catamaran"/>
              <a:cs typeface="Catamaran"/>
              <a:sym typeface="Catamaran"/>
            </a:endParaRPr>
          </a:p>
          <a:p>
            <a:pPr indent="-317500" lvl="1" marL="914400" rtl="0" algn="l">
              <a:lnSpc>
                <a:spcPct val="100000"/>
              </a:lnSpc>
              <a:spcBef>
                <a:spcPts val="800"/>
              </a:spcBef>
              <a:spcAft>
                <a:spcPts val="0"/>
              </a:spcAft>
              <a:buSzPts val="1400"/>
              <a:buFont typeface="Catamaran"/>
              <a:buChar char="⬡"/>
            </a:pPr>
            <a:r>
              <a:rPr lang="en-GB" sz="1400">
                <a:latin typeface="Catamaran"/>
                <a:ea typeface="Catamaran"/>
                <a:cs typeface="Catamaran"/>
                <a:sym typeface="Catamaran"/>
              </a:rPr>
              <a:t>Again, understand how difficult it is to deal with nicotine addiction</a:t>
            </a:r>
            <a:endParaRPr sz="1400">
              <a:latin typeface="Catamaran"/>
              <a:ea typeface="Catamaran"/>
              <a:cs typeface="Catamaran"/>
              <a:sym typeface="Catamaran"/>
            </a:endParaRPr>
          </a:p>
          <a:p>
            <a:pPr indent="-317500" lvl="1" marL="914400" rtl="0" algn="l">
              <a:lnSpc>
                <a:spcPct val="100000"/>
              </a:lnSpc>
              <a:spcBef>
                <a:spcPts val="800"/>
              </a:spcBef>
              <a:spcAft>
                <a:spcPts val="0"/>
              </a:spcAft>
              <a:buSzPts val="1400"/>
              <a:buFont typeface="Catamaran"/>
              <a:buChar char="⬡"/>
            </a:pPr>
            <a:r>
              <a:rPr lang="en-GB" sz="1400">
                <a:latin typeface="Catamaran"/>
                <a:ea typeface="Catamaran"/>
                <a:cs typeface="Catamaran"/>
                <a:sym typeface="Catamaran"/>
              </a:rPr>
              <a:t>Can be kept in check</a:t>
            </a:r>
            <a:endParaRPr sz="1400">
              <a:latin typeface="Catamaran"/>
              <a:ea typeface="Catamaran"/>
              <a:cs typeface="Catamaran"/>
              <a:sym typeface="Catamaran"/>
            </a:endParaRPr>
          </a:p>
          <a:p>
            <a:pPr indent="-317500" lvl="1" marL="914400" rtl="0" algn="l">
              <a:lnSpc>
                <a:spcPct val="100000"/>
              </a:lnSpc>
              <a:spcBef>
                <a:spcPts val="800"/>
              </a:spcBef>
              <a:spcAft>
                <a:spcPts val="0"/>
              </a:spcAft>
              <a:buSzPts val="1400"/>
              <a:buFont typeface="Catamaran"/>
              <a:buChar char="⬡"/>
            </a:pPr>
            <a:r>
              <a:rPr lang="en-GB" sz="1400">
                <a:latin typeface="Catamaran"/>
                <a:ea typeface="Catamaran"/>
                <a:cs typeface="Catamaran"/>
                <a:sym typeface="Catamaran"/>
              </a:rPr>
              <a:t>Know someone out there is concerned about them</a:t>
            </a:r>
            <a:endParaRPr sz="1400">
              <a:latin typeface="Catamaran"/>
              <a:ea typeface="Catamaran"/>
              <a:cs typeface="Catamaran"/>
              <a:sym typeface="Catamaran"/>
            </a:endParaRPr>
          </a:p>
        </p:txBody>
      </p:sp>
      <p:pic>
        <p:nvPicPr>
          <p:cNvPr id="775" name="Google Shape;775;p72"/>
          <p:cNvPicPr preferRelativeResize="0"/>
          <p:nvPr/>
        </p:nvPicPr>
        <p:blipFill rotWithShape="1">
          <a:blip r:embed="rId3">
            <a:alphaModFix/>
          </a:blip>
          <a:srcRect b="17965" l="11249" r="14494" t="0"/>
          <a:stretch/>
        </p:blipFill>
        <p:spPr>
          <a:xfrm>
            <a:off x="6902175" y="1077801"/>
            <a:ext cx="2159851" cy="2296549"/>
          </a:xfrm>
          <a:prstGeom prst="rect">
            <a:avLst/>
          </a:prstGeom>
          <a:noFill/>
          <a:ln>
            <a:noFill/>
          </a:ln>
        </p:spPr>
      </p:pic>
      <p:sp>
        <p:nvSpPr>
          <p:cNvPr id="776" name="Google Shape;776;p72"/>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Linking back to sponsor’s problem statements</a:t>
            </a:r>
            <a:endParaRPr b="1" sz="2600">
              <a:latin typeface="Fira Sans Extra Condensed"/>
              <a:ea typeface="Fira Sans Extra Condensed"/>
              <a:cs typeface="Fira Sans Extra Condensed"/>
              <a:sym typeface="Fira Sans Extra Condense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grpSp>
        <p:nvGrpSpPr>
          <p:cNvPr id="781" name="Google Shape;781;p73"/>
          <p:cNvGrpSpPr/>
          <p:nvPr/>
        </p:nvGrpSpPr>
        <p:grpSpPr>
          <a:xfrm>
            <a:off x="3013961" y="1226815"/>
            <a:ext cx="3090112" cy="3038689"/>
            <a:chOff x="4103687" y="1439862"/>
            <a:chExt cx="3986212" cy="3986211"/>
          </a:xfrm>
        </p:grpSpPr>
        <p:sp>
          <p:nvSpPr>
            <p:cNvPr id="782" name="Google Shape;782;p73"/>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rgbClr val="725DC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10635"/>
                </a:buClr>
                <a:buSzPts val="1400"/>
                <a:buFont typeface="Calibri"/>
                <a:buNone/>
              </a:pPr>
              <a:r>
                <a:t/>
              </a:r>
              <a:endParaRPr b="0" i="0" sz="1400" u="none" cap="none" strike="noStrike">
                <a:solidFill>
                  <a:srgbClr val="210635"/>
                </a:solidFill>
                <a:latin typeface="Catamaran"/>
                <a:ea typeface="Catamaran"/>
                <a:cs typeface="Catamaran"/>
                <a:sym typeface="Catamaran"/>
              </a:endParaRPr>
            </a:p>
          </p:txBody>
        </p:sp>
        <p:sp>
          <p:nvSpPr>
            <p:cNvPr id="783" name="Google Shape;783;p73"/>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rgbClr val="BD6DE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10635"/>
                </a:buClr>
                <a:buSzPts val="1400"/>
                <a:buFont typeface="Calibri"/>
                <a:buNone/>
              </a:pPr>
              <a:r>
                <a:t/>
              </a:r>
              <a:endParaRPr b="0" i="0" sz="1400" u="none" cap="none" strike="noStrike">
                <a:solidFill>
                  <a:srgbClr val="210635"/>
                </a:solidFill>
                <a:latin typeface="Catamaran"/>
                <a:ea typeface="Catamaran"/>
                <a:cs typeface="Catamaran"/>
                <a:sym typeface="Catamaran"/>
              </a:endParaRPr>
            </a:p>
          </p:txBody>
        </p:sp>
      </p:grpSp>
      <p:sp>
        <p:nvSpPr>
          <p:cNvPr id="784" name="Google Shape;784;p73"/>
          <p:cNvSpPr txBox="1"/>
          <p:nvPr>
            <p:ph idx="4294967295" type="body"/>
          </p:nvPr>
        </p:nvSpPr>
        <p:spPr>
          <a:xfrm>
            <a:off x="223950" y="1454075"/>
            <a:ext cx="2965200" cy="3579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On the consequences of vaping through multiple channels:</a:t>
            </a:r>
            <a:endParaRPr sz="1800">
              <a:latin typeface="Catamaran"/>
              <a:ea typeface="Catamaran"/>
              <a:cs typeface="Catamaran"/>
              <a:sym typeface="Catamaran"/>
            </a:endParaRPr>
          </a:p>
          <a:p>
            <a:pPr indent="-342900" lvl="1" marL="914400" rtl="0" algn="l">
              <a:spcBef>
                <a:spcPts val="0"/>
              </a:spcBef>
              <a:spcAft>
                <a:spcPts val="0"/>
              </a:spcAft>
              <a:buSzPts val="1800"/>
              <a:buFont typeface="Catamaran"/>
              <a:buChar char="○"/>
            </a:pPr>
            <a:r>
              <a:rPr lang="en-GB" sz="1800">
                <a:latin typeface="Catamaran"/>
                <a:ea typeface="Catamaran"/>
                <a:cs typeface="Catamaran"/>
                <a:sym typeface="Catamaran"/>
              </a:rPr>
              <a:t>Social media campaign</a:t>
            </a:r>
            <a:endParaRPr sz="1800">
              <a:latin typeface="Catamaran"/>
              <a:ea typeface="Catamaran"/>
              <a:cs typeface="Catamaran"/>
              <a:sym typeface="Catamaran"/>
            </a:endParaRPr>
          </a:p>
          <a:p>
            <a:pPr indent="-342900" lvl="1" marL="914400" rtl="0" algn="l">
              <a:spcBef>
                <a:spcPts val="0"/>
              </a:spcBef>
              <a:spcAft>
                <a:spcPts val="0"/>
              </a:spcAft>
              <a:buSzPts val="1800"/>
              <a:buFont typeface="Catamaran"/>
              <a:buChar char="○"/>
            </a:pPr>
            <a:r>
              <a:rPr lang="en-GB" sz="1800">
                <a:latin typeface="Catamaran"/>
                <a:ea typeface="Catamaran"/>
                <a:cs typeface="Catamaran"/>
                <a:sym typeface="Catamaran"/>
              </a:rPr>
              <a:t>Advertisement with Influencer </a:t>
            </a:r>
            <a:endParaRPr sz="1800">
              <a:latin typeface="Catamaran"/>
              <a:ea typeface="Catamaran"/>
              <a:cs typeface="Catamaran"/>
              <a:sym typeface="Catamaran"/>
            </a:endParaRPr>
          </a:p>
          <a:p>
            <a:pPr indent="-342900" lvl="1" marL="914400" rtl="0" algn="l">
              <a:spcBef>
                <a:spcPts val="0"/>
              </a:spcBef>
              <a:spcAft>
                <a:spcPts val="0"/>
              </a:spcAft>
              <a:buSzPts val="1800"/>
              <a:buFont typeface="Catamaran"/>
              <a:buChar char="○"/>
            </a:pPr>
            <a:r>
              <a:rPr lang="en-GB" sz="1800">
                <a:latin typeface="Catamaran"/>
                <a:ea typeface="Catamaran"/>
                <a:cs typeface="Catamaran"/>
                <a:sym typeface="Catamaran"/>
              </a:rPr>
              <a:t>Interview with ex-vaper who suffered -&gt; know POV</a:t>
            </a:r>
            <a:endParaRPr sz="1800">
              <a:latin typeface="Catamaran"/>
              <a:ea typeface="Catamaran"/>
              <a:cs typeface="Catamaran"/>
              <a:sym typeface="Catamaran"/>
            </a:endParaRPr>
          </a:p>
        </p:txBody>
      </p:sp>
      <p:sp>
        <p:nvSpPr>
          <p:cNvPr id="785" name="Google Shape;785;p73"/>
          <p:cNvSpPr txBox="1"/>
          <p:nvPr>
            <p:ph idx="4294967295" type="subTitle"/>
          </p:nvPr>
        </p:nvSpPr>
        <p:spPr>
          <a:xfrm>
            <a:off x="628650" y="1056350"/>
            <a:ext cx="3200400" cy="30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a:latin typeface="Catamaran"/>
                <a:ea typeface="Catamaran"/>
                <a:cs typeface="Catamaran"/>
                <a:sym typeface="Catamaran"/>
              </a:rPr>
              <a:t>Raise Awareness</a:t>
            </a:r>
            <a:endParaRPr b="1">
              <a:latin typeface="Catamaran"/>
              <a:ea typeface="Catamaran"/>
              <a:cs typeface="Catamaran"/>
              <a:sym typeface="Catamaran"/>
            </a:endParaRPr>
          </a:p>
        </p:txBody>
      </p:sp>
      <p:sp>
        <p:nvSpPr>
          <p:cNvPr id="786" name="Google Shape;786;p73"/>
          <p:cNvSpPr txBox="1"/>
          <p:nvPr>
            <p:ph idx="4294967295" type="subTitle"/>
          </p:nvPr>
        </p:nvSpPr>
        <p:spPr>
          <a:xfrm>
            <a:off x="6561275" y="1076275"/>
            <a:ext cx="3200400" cy="30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a:latin typeface="Catamaran"/>
                <a:ea typeface="Catamaran"/>
                <a:cs typeface="Catamaran"/>
                <a:sym typeface="Catamaran"/>
              </a:rPr>
              <a:t>Pair Motivation</a:t>
            </a:r>
            <a:endParaRPr b="1">
              <a:latin typeface="Catamaran"/>
              <a:ea typeface="Catamaran"/>
              <a:cs typeface="Catamaran"/>
              <a:sym typeface="Catamaran"/>
            </a:endParaRPr>
          </a:p>
        </p:txBody>
      </p:sp>
      <p:sp>
        <p:nvSpPr>
          <p:cNvPr id="787" name="Google Shape;787;p73"/>
          <p:cNvSpPr txBox="1"/>
          <p:nvPr>
            <p:ph idx="4294967295" type="body"/>
          </p:nvPr>
        </p:nvSpPr>
        <p:spPr>
          <a:xfrm>
            <a:off x="6257350" y="1454075"/>
            <a:ext cx="2633400" cy="2867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Get a close family member or friend to join them on a journey for quitting to be kept in check</a:t>
            </a:r>
            <a:endParaRPr sz="1800">
              <a:latin typeface="Catamaran"/>
              <a:ea typeface="Catamaran"/>
              <a:cs typeface="Catamaran"/>
              <a:sym typeface="Catamaran"/>
            </a:endParaRPr>
          </a:p>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Motivation from love ones are more impactful than from groups</a:t>
            </a:r>
            <a:endParaRPr sz="1800">
              <a:latin typeface="Catamaran"/>
              <a:ea typeface="Catamaran"/>
              <a:cs typeface="Catamaran"/>
              <a:sym typeface="Catamaran"/>
            </a:endParaRPr>
          </a:p>
        </p:txBody>
      </p:sp>
      <p:sp>
        <p:nvSpPr>
          <p:cNvPr id="788" name="Google Shape;788;p73"/>
          <p:cNvSpPr txBox="1"/>
          <p:nvPr/>
        </p:nvSpPr>
        <p:spPr>
          <a:xfrm>
            <a:off x="1048850" y="185725"/>
            <a:ext cx="74133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Solution</a:t>
            </a:r>
            <a:endParaRPr b="1" sz="600">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4"/>
          <p:cNvSpPr txBox="1"/>
          <p:nvPr>
            <p:ph type="title"/>
          </p:nvPr>
        </p:nvSpPr>
        <p:spPr>
          <a:xfrm>
            <a:off x="779100" y="465475"/>
            <a:ext cx="6660300" cy="3963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600">
                <a:solidFill>
                  <a:srgbClr val="000000"/>
                </a:solidFill>
                <a:latin typeface="Fira Sans Extra Condensed"/>
                <a:ea typeface="Fira Sans Extra Condensed"/>
                <a:cs typeface="Fira Sans Extra Condensed"/>
                <a:sym typeface="Fira Sans Extra Condensed"/>
              </a:rPr>
              <a:t>Solution development-</a:t>
            </a:r>
            <a:endParaRPr sz="2600">
              <a:solidFill>
                <a:srgbClr val="000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Application of thinking hats</a:t>
            </a:r>
            <a:endParaRPr sz="2600">
              <a:solidFill>
                <a:srgbClr val="000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GB" sz="2600">
                <a:solidFill>
                  <a:srgbClr val="000000"/>
                </a:solidFill>
                <a:latin typeface="Fira Sans Extra Condensed"/>
                <a:ea typeface="Fira Sans Extra Condensed"/>
                <a:cs typeface="Fira Sans Extra Condensed"/>
                <a:sym typeface="Fira Sans Extra Condensed"/>
              </a:rPr>
              <a:t> </a:t>
            </a:r>
            <a:endParaRPr/>
          </a:p>
        </p:txBody>
      </p:sp>
      <p:sp>
        <p:nvSpPr>
          <p:cNvPr id="794" name="Google Shape;794;p74"/>
          <p:cNvSpPr txBox="1"/>
          <p:nvPr/>
        </p:nvSpPr>
        <p:spPr>
          <a:xfrm>
            <a:off x="2050800" y="990175"/>
            <a:ext cx="5511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a:t>
            </a:r>
            <a:r>
              <a:rPr lang="en-GB" sz="1100">
                <a:latin typeface="Catamaran"/>
                <a:ea typeface="Catamaran"/>
                <a:cs typeface="Catamaran"/>
                <a:sym typeface="Catamaran"/>
              </a:rPr>
              <a:t>From our survey, we found that people suggested showing consequence of vaping like harmful effects. </a:t>
            </a:r>
            <a:endParaRPr sz="1100">
              <a:latin typeface="Catamaran"/>
              <a:ea typeface="Catamaran"/>
              <a:cs typeface="Catamaran"/>
              <a:sym typeface="Catamaran"/>
            </a:endParaRPr>
          </a:p>
          <a:p>
            <a:pPr indent="0" lvl="0" marL="0" rtl="0" algn="l">
              <a:spcBef>
                <a:spcPts val="0"/>
              </a:spcBef>
              <a:spcAft>
                <a:spcPts val="0"/>
              </a:spcAft>
              <a:buNone/>
            </a:pPr>
            <a:r>
              <a:rPr lang="en-GB" sz="1100">
                <a:latin typeface="Catamaran"/>
                <a:ea typeface="Catamaran"/>
                <a:cs typeface="Catamaran"/>
                <a:sym typeface="Catamaran"/>
              </a:rPr>
              <a:t>-From our survey, we also found that addiction is the most popular topic when asked why they did not stop. </a:t>
            </a:r>
            <a:endParaRPr sz="1100">
              <a:latin typeface="Catamaran"/>
              <a:ea typeface="Catamaran"/>
              <a:cs typeface="Catamaran"/>
              <a:sym typeface="Catamaran"/>
            </a:endParaRPr>
          </a:p>
        </p:txBody>
      </p:sp>
      <p:sp>
        <p:nvSpPr>
          <p:cNvPr id="795" name="Google Shape;795;p74"/>
          <p:cNvSpPr txBox="1"/>
          <p:nvPr/>
        </p:nvSpPr>
        <p:spPr>
          <a:xfrm>
            <a:off x="2050800" y="3436232"/>
            <a:ext cx="49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 Start a campaign to educate YWA on harmful effects of vaping</a:t>
            </a:r>
            <a:endParaRPr sz="1100">
              <a:latin typeface="Catamaran"/>
              <a:ea typeface="Catamaran"/>
              <a:cs typeface="Catamaran"/>
              <a:sym typeface="Catamaran"/>
            </a:endParaRPr>
          </a:p>
          <a:p>
            <a:pPr indent="0" lvl="0" marL="0" rtl="0" algn="l">
              <a:spcBef>
                <a:spcPts val="0"/>
              </a:spcBef>
              <a:spcAft>
                <a:spcPts val="0"/>
              </a:spcAft>
              <a:buNone/>
            </a:pPr>
            <a:r>
              <a:rPr lang="en-GB" sz="1100">
                <a:latin typeface="Catamaran"/>
                <a:ea typeface="Catamaran"/>
                <a:cs typeface="Catamaran"/>
                <a:sym typeface="Catamaran"/>
              </a:rPr>
              <a:t>- Ask influencer that are their age group to convey the message</a:t>
            </a:r>
            <a:endParaRPr sz="1100">
              <a:latin typeface="Catamaran"/>
              <a:ea typeface="Catamaran"/>
              <a:cs typeface="Catamaran"/>
              <a:sym typeface="Catamaran"/>
            </a:endParaRPr>
          </a:p>
          <a:p>
            <a:pPr indent="0" lvl="0" marL="0" rtl="0" algn="l">
              <a:spcBef>
                <a:spcPts val="0"/>
              </a:spcBef>
              <a:spcAft>
                <a:spcPts val="0"/>
              </a:spcAft>
              <a:buNone/>
            </a:pPr>
            <a:r>
              <a:rPr lang="en-GB" sz="1100">
                <a:latin typeface="Catamaran"/>
                <a:ea typeface="Catamaran"/>
                <a:cs typeface="Catamaran"/>
                <a:sym typeface="Catamaran"/>
              </a:rPr>
              <a:t>- Have pair support like a close family member or friend to ensure accountability</a:t>
            </a:r>
            <a:endParaRPr sz="1100">
              <a:latin typeface="Catamaran"/>
              <a:ea typeface="Catamaran"/>
              <a:cs typeface="Catamaran"/>
              <a:sym typeface="Catamaran"/>
            </a:endParaRPr>
          </a:p>
        </p:txBody>
      </p:sp>
      <p:sp>
        <p:nvSpPr>
          <p:cNvPr id="796" name="Google Shape;796;p74"/>
          <p:cNvSpPr txBox="1"/>
          <p:nvPr/>
        </p:nvSpPr>
        <p:spPr>
          <a:xfrm>
            <a:off x="2050800" y="3064063"/>
            <a:ext cx="494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-YWA do not find the campaigns/ support groups effective and quit the program. </a:t>
            </a:r>
            <a:endParaRPr sz="1100">
              <a:latin typeface="Catamaran"/>
              <a:ea typeface="Catamaran"/>
              <a:cs typeface="Catamaran"/>
              <a:sym typeface="Catamaran"/>
            </a:endParaRPr>
          </a:p>
        </p:txBody>
      </p:sp>
      <p:sp>
        <p:nvSpPr>
          <p:cNvPr id="797" name="Google Shape;797;p74"/>
          <p:cNvSpPr txBox="1"/>
          <p:nvPr/>
        </p:nvSpPr>
        <p:spPr>
          <a:xfrm>
            <a:off x="2050800" y="2366910"/>
            <a:ext cx="494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-YWAs successfully quit vaping through our campaigns/support groups and lead healthier lives</a:t>
            </a:r>
            <a:endParaRPr sz="1100">
              <a:latin typeface="Catamaran"/>
              <a:ea typeface="Catamaran"/>
              <a:cs typeface="Catamaran"/>
              <a:sym typeface="Catamaran"/>
            </a:endParaRPr>
          </a:p>
        </p:txBody>
      </p:sp>
      <p:sp>
        <p:nvSpPr>
          <p:cNvPr id="798" name="Google Shape;798;p74"/>
          <p:cNvSpPr txBox="1"/>
          <p:nvPr/>
        </p:nvSpPr>
        <p:spPr>
          <a:xfrm>
            <a:off x="2050800" y="1794166"/>
            <a:ext cx="494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-YWAs are not willing to be educated/get the help they need  because they are too deep into the addiction</a:t>
            </a:r>
            <a:endParaRPr sz="1100">
              <a:latin typeface="Catamaran"/>
              <a:ea typeface="Catamaran"/>
              <a:cs typeface="Catamaran"/>
              <a:sym typeface="Catamaran"/>
            </a:endParaRPr>
          </a:p>
        </p:txBody>
      </p:sp>
      <p:sp>
        <p:nvSpPr>
          <p:cNvPr id="799" name="Google Shape;799;p74"/>
          <p:cNvSpPr txBox="1"/>
          <p:nvPr/>
        </p:nvSpPr>
        <p:spPr>
          <a:xfrm>
            <a:off x="2062225" y="4052723"/>
            <a:ext cx="49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a:ea typeface="Catamaran"/>
                <a:cs typeface="Catamaran"/>
                <a:sym typeface="Catamaran"/>
              </a:rPr>
              <a:t>-What do vapers want out of the solution.?</a:t>
            </a:r>
            <a:endParaRPr sz="1100">
              <a:latin typeface="Catamaran"/>
              <a:ea typeface="Catamaran"/>
              <a:cs typeface="Catamaran"/>
              <a:sym typeface="Catamaran"/>
            </a:endParaRPr>
          </a:p>
          <a:p>
            <a:pPr indent="0" lvl="0" marL="0" rtl="0" algn="l">
              <a:spcBef>
                <a:spcPts val="0"/>
              </a:spcBef>
              <a:spcAft>
                <a:spcPts val="0"/>
              </a:spcAft>
              <a:buNone/>
            </a:pPr>
            <a:r>
              <a:rPr lang="en-GB" sz="1100">
                <a:latin typeface="Catamaran"/>
                <a:ea typeface="Catamaran"/>
                <a:cs typeface="Catamaran"/>
                <a:sym typeface="Catamaran"/>
              </a:rPr>
              <a:t>-Do they really want to quit?</a:t>
            </a:r>
            <a:endParaRPr sz="1100">
              <a:latin typeface="Catamaran"/>
              <a:ea typeface="Catamaran"/>
              <a:cs typeface="Catamaran"/>
              <a:sym typeface="Catamaran"/>
            </a:endParaRPr>
          </a:p>
          <a:p>
            <a:pPr indent="0" lvl="0" marL="0" rtl="0" algn="l">
              <a:spcBef>
                <a:spcPts val="0"/>
              </a:spcBef>
              <a:spcAft>
                <a:spcPts val="0"/>
              </a:spcAft>
              <a:buNone/>
            </a:pPr>
            <a:r>
              <a:rPr lang="en-GB" sz="1100">
                <a:latin typeface="Catamaran"/>
                <a:ea typeface="Catamaran"/>
                <a:cs typeface="Catamaran"/>
                <a:sym typeface="Catamaran"/>
              </a:rPr>
              <a:t>-What has been the success rate of past efforts by the government?</a:t>
            </a:r>
            <a:endParaRPr sz="1100">
              <a:latin typeface="Catamaran"/>
              <a:ea typeface="Catamaran"/>
              <a:cs typeface="Catamaran"/>
              <a:sym typeface="Catamaran"/>
            </a:endParaRPr>
          </a:p>
        </p:txBody>
      </p:sp>
      <p:pic>
        <p:nvPicPr>
          <p:cNvPr id="800" name="Google Shape;800;p74"/>
          <p:cNvPicPr preferRelativeResize="0"/>
          <p:nvPr/>
        </p:nvPicPr>
        <p:blipFill rotWithShape="1">
          <a:blip r:embed="rId3">
            <a:alphaModFix/>
          </a:blip>
          <a:srcRect b="0" l="0" r="77572" t="13066"/>
          <a:stretch/>
        </p:blipFill>
        <p:spPr>
          <a:xfrm>
            <a:off x="514950" y="1110075"/>
            <a:ext cx="1494976" cy="360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GB"/>
              <a:t>‹#›</a:t>
            </a:fld>
            <a:endParaRPr/>
          </a:p>
        </p:txBody>
      </p:sp>
      <p:grpSp>
        <p:nvGrpSpPr>
          <p:cNvPr id="265" name="Google Shape;265;p21"/>
          <p:cNvGrpSpPr/>
          <p:nvPr/>
        </p:nvGrpSpPr>
        <p:grpSpPr>
          <a:xfrm>
            <a:off x="135880" y="874785"/>
            <a:ext cx="257118" cy="276131"/>
            <a:chOff x="611175" y="2326900"/>
            <a:chExt cx="362700" cy="389575"/>
          </a:xfrm>
        </p:grpSpPr>
        <p:sp>
          <p:nvSpPr>
            <p:cNvPr id="266" name="Google Shape;266;p21"/>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7" name="Google Shape;267;p21"/>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8" name="Google Shape;268;p21"/>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21"/>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70" name="Google Shape;270;p21"/>
          <p:cNvSpPr txBox="1"/>
          <p:nvPr/>
        </p:nvSpPr>
        <p:spPr>
          <a:xfrm>
            <a:off x="0" y="0"/>
            <a:ext cx="9144000" cy="544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Interview Insights (N=7)</a:t>
            </a:r>
            <a:endParaRPr sz="1600"/>
          </a:p>
        </p:txBody>
      </p:sp>
      <p:sp>
        <p:nvSpPr>
          <p:cNvPr id="271" name="Google Shape;271;p21"/>
          <p:cNvSpPr/>
          <p:nvPr/>
        </p:nvSpPr>
        <p:spPr>
          <a:xfrm>
            <a:off x="938475" y="664750"/>
            <a:ext cx="2275200" cy="185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b="1" lang="en-GB" sz="1800">
                <a:solidFill>
                  <a:schemeClr val="dk1"/>
                </a:solidFill>
                <a:latin typeface="Catamaran"/>
                <a:ea typeface="Catamaran"/>
                <a:cs typeface="Catamaran"/>
                <a:sym typeface="Catamaran"/>
              </a:rPr>
              <a:t>Workplace</a:t>
            </a:r>
            <a:endParaRPr b="1" sz="18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-some mention vape more during workplace</a:t>
            </a:r>
            <a:endParaRPr sz="1200">
              <a:solidFill>
                <a:schemeClr val="dk1"/>
              </a:solidFill>
              <a:latin typeface="Catamaran"/>
              <a:ea typeface="Catamaran"/>
              <a:cs typeface="Catamaran"/>
              <a:sym typeface="Catamaran"/>
            </a:endParaRPr>
          </a:p>
          <a:p>
            <a:pPr indent="0" lvl="0" marL="0" rtl="0" algn="l">
              <a:lnSpc>
                <a:spcPct val="115000"/>
              </a:lnSpc>
              <a:spcBef>
                <a:spcPts val="800"/>
              </a:spcBef>
              <a:spcAft>
                <a:spcPts val="800"/>
              </a:spcAft>
              <a:buClr>
                <a:srgbClr val="000000"/>
              </a:buClr>
              <a:buSzPts val="1400"/>
              <a:buFont typeface="Arial"/>
              <a:buNone/>
            </a:pPr>
            <a:r>
              <a:rPr lang="en-GB" sz="1200">
                <a:solidFill>
                  <a:schemeClr val="dk1"/>
                </a:solidFill>
                <a:latin typeface="Catamaran"/>
                <a:ea typeface="Catamaran"/>
                <a:cs typeface="Catamaran"/>
                <a:sym typeface="Catamaran"/>
              </a:rPr>
              <a:t>- some mention</a:t>
            </a:r>
            <a:r>
              <a:rPr lang="en-GB" sz="1200">
                <a:solidFill>
                  <a:schemeClr val="dk1"/>
                </a:solidFill>
                <a:highlight>
                  <a:srgbClr val="FFF2CC"/>
                </a:highlight>
                <a:latin typeface="Catamaran"/>
                <a:ea typeface="Catamaran"/>
                <a:cs typeface="Catamaran"/>
                <a:sym typeface="Catamaran"/>
              </a:rPr>
              <a:t> vape more due to work stress</a:t>
            </a:r>
            <a:endParaRPr>
              <a:latin typeface="Catamaran"/>
              <a:ea typeface="Catamaran"/>
              <a:cs typeface="Catamaran"/>
              <a:sym typeface="Catamaran"/>
            </a:endParaRPr>
          </a:p>
        </p:txBody>
      </p:sp>
      <p:sp>
        <p:nvSpPr>
          <p:cNvPr id="272" name="Google Shape;272;p21"/>
          <p:cNvSpPr/>
          <p:nvPr/>
        </p:nvSpPr>
        <p:spPr>
          <a:xfrm>
            <a:off x="938475" y="2643775"/>
            <a:ext cx="2275200" cy="201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b="1" lang="en-GB" sz="1800">
                <a:solidFill>
                  <a:schemeClr val="dk1"/>
                </a:solidFill>
                <a:latin typeface="Catamaran"/>
                <a:ea typeface="Catamaran"/>
                <a:cs typeface="Catamaran"/>
                <a:sym typeface="Catamaran"/>
              </a:rPr>
              <a:t>Health</a:t>
            </a:r>
            <a:endParaRPr b="1" sz="18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Did not care about their health despite knowing it has nicotine</a:t>
            </a:r>
            <a:endParaRPr sz="12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a:t>
            </a:r>
            <a:r>
              <a:rPr lang="en-GB" sz="1200">
                <a:solidFill>
                  <a:schemeClr val="dk1"/>
                </a:solidFill>
                <a:highlight>
                  <a:srgbClr val="FFF2CC"/>
                </a:highlight>
                <a:latin typeface="Catamaran"/>
                <a:ea typeface="Catamaran"/>
                <a:cs typeface="Catamaran"/>
                <a:sym typeface="Catamaran"/>
              </a:rPr>
              <a:t>Feels that it is healthier</a:t>
            </a:r>
            <a:endParaRPr sz="1200">
              <a:solidFill>
                <a:schemeClr val="dk1"/>
              </a:solidFill>
              <a:highlight>
                <a:srgbClr val="FFF2CC"/>
              </a:highlight>
              <a:latin typeface="Catamaran"/>
              <a:ea typeface="Catamaran"/>
              <a:cs typeface="Catamaran"/>
              <a:sym typeface="Catamaran"/>
            </a:endParaRPr>
          </a:p>
          <a:p>
            <a:pPr indent="0" lvl="0" marL="0" rtl="0" algn="l">
              <a:lnSpc>
                <a:spcPct val="115000"/>
              </a:lnSpc>
              <a:spcBef>
                <a:spcPts val="800"/>
              </a:spcBef>
              <a:spcAft>
                <a:spcPts val="800"/>
              </a:spcAft>
              <a:buClr>
                <a:srgbClr val="000000"/>
              </a:buClr>
              <a:buSzPts val="1400"/>
              <a:buFont typeface="Arial"/>
              <a:buNone/>
            </a:pPr>
            <a:r>
              <a:rPr lang="en-GB" sz="1200">
                <a:solidFill>
                  <a:schemeClr val="dk1"/>
                </a:solidFill>
                <a:latin typeface="Catamaran"/>
                <a:ea typeface="Catamaran"/>
                <a:cs typeface="Catamaran"/>
                <a:sym typeface="Catamaran"/>
              </a:rPr>
              <a:t>- Understands the consequences but still does it</a:t>
            </a:r>
            <a:endParaRPr>
              <a:latin typeface="Catamaran"/>
              <a:ea typeface="Catamaran"/>
              <a:cs typeface="Catamaran"/>
              <a:sym typeface="Catamaran"/>
            </a:endParaRPr>
          </a:p>
        </p:txBody>
      </p:sp>
      <p:sp>
        <p:nvSpPr>
          <p:cNvPr id="273" name="Google Shape;273;p21"/>
          <p:cNvSpPr/>
          <p:nvPr/>
        </p:nvSpPr>
        <p:spPr>
          <a:xfrm>
            <a:off x="3341438" y="679725"/>
            <a:ext cx="2275200" cy="188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b="1" lang="en-GB" sz="1800">
                <a:solidFill>
                  <a:schemeClr val="dk1"/>
                </a:solidFill>
                <a:latin typeface="Catamaran"/>
                <a:ea typeface="Catamaran"/>
                <a:cs typeface="Catamaran"/>
                <a:sym typeface="Catamaran"/>
              </a:rPr>
              <a:t>Quitting</a:t>
            </a:r>
            <a:endParaRPr b="1" sz="18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wants to try to </a:t>
            </a:r>
            <a:r>
              <a:rPr lang="en-GB" sz="1200">
                <a:solidFill>
                  <a:schemeClr val="dk1"/>
                </a:solidFill>
                <a:highlight>
                  <a:srgbClr val="FFF2CC"/>
                </a:highlight>
                <a:latin typeface="Catamaran"/>
                <a:ea typeface="Catamaran"/>
                <a:cs typeface="Catamaran"/>
                <a:sym typeface="Catamaran"/>
              </a:rPr>
              <a:t>quit but feels lack of resources</a:t>
            </a:r>
            <a:endParaRPr sz="1200">
              <a:solidFill>
                <a:schemeClr val="dk1"/>
              </a:solidFill>
              <a:highlight>
                <a:srgbClr val="FFF2CC"/>
              </a:highlight>
              <a:latin typeface="Catamaran"/>
              <a:ea typeface="Catamaran"/>
              <a:cs typeface="Catamaran"/>
              <a:sym typeface="Catamaran"/>
            </a:endParaRPr>
          </a:p>
          <a:p>
            <a:pPr indent="0" lvl="0" marL="0" rtl="0" algn="l">
              <a:lnSpc>
                <a:spcPct val="115000"/>
              </a:lnSpc>
              <a:spcBef>
                <a:spcPts val="800"/>
              </a:spcBef>
              <a:spcAft>
                <a:spcPts val="800"/>
              </a:spcAft>
              <a:buClr>
                <a:srgbClr val="000000"/>
              </a:buClr>
              <a:buSzPts val="1400"/>
              <a:buFont typeface="Arial"/>
              <a:buNone/>
            </a:pPr>
            <a:r>
              <a:rPr lang="en-GB" sz="1200">
                <a:solidFill>
                  <a:schemeClr val="dk1"/>
                </a:solidFill>
                <a:latin typeface="Catamaran"/>
                <a:ea typeface="Catamaran"/>
                <a:cs typeface="Catamaran"/>
                <a:sym typeface="Catamaran"/>
              </a:rPr>
              <a:t>- many people have at least once tried to quit</a:t>
            </a:r>
            <a:endParaRPr>
              <a:latin typeface="Catamaran"/>
              <a:ea typeface="Catamaran"/>
              <a:cs typeface="Catamaran"/>
              <a:sym typeface="Catamaran"/>
            </a:endParaRPr>
          </a:p>
        </p:txBody>
      </p:sp>
      <p:sp>
        <p:nvSpPr>
          <p:cNvPr id="274" name="Google Shape;274;p21"/>
          <p:cNvSpPr/>
          <p:nvPr/>
        </p:nvSpPr>
        <p:spPr>
          <a:xfrm>
            <a:off x="3341438" y="2643775"/>
            <a:ext cx="2275200" cy="201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b="1" lang="en-GB" sz="1800">
                <a:solidFill>
                  <a:schemeClr val="dk1"/>
                </a:solidFill>
                <a:latin typeface="Catamaran"/>
                <a:ea typeface="Catamaran"/>
                <a:cs typeface="Catamaran"/>
                <a:sym typeface="Catamaran"/>
              </a:rPr>
              <a:t>Family</a:t>
            </a:r>
            <a:endParaRPr b="1" sz="18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Most of them </a:t>
            </a:r>
            <a:r>
              <a:rPr lang="en-GB" sz="1200">
                <a:solidFill>
                  <a:schemeClr val="dk1"/>
                </a:solidFill>
                <a:highlight>
                  <a:srgbClr val="FFF2CC"/>
                </a:highlight>
                <a:latin typeface="Catamaran"/>
                <a:ea typeface="Catamaran"/>
                <a:cs typeface="Catamaran"/>
                <a:sym typeface="Catamaran"/>
              </a:rPr>
              <a:t>do not tell their parents</a:t>
            </a:r>
            <a:endParaRPr sz="1200">
              <a:solidFill>
                <a:schemeClr val="dk1"/>
              </a:solidFill>
              <a:highlight>
                <a:srgbClr val="FFF2CC"/>
              </a:highlight>
              <a:latin typeface="Catamaran"/>
              <a:ea typeface="Catamaran"/>
              <a:cs typeface="Catamaran"/>
              <a:sym typeface="Catamaran"/>
            </a:endParaRPr>
          </a:p>
          <a:p>
            <a:pPr indent="0" lvl="0" marL="0" rtl="0" algn="l">
              <a:lnSpc>
                <a:spcPct val="115000"/>
              </a:lnSpc>
              <a:spcBef>
                <a:spcPts val="800"/>
              </a:spcBef>
              <a:spcAft>
                <a:spcPts val="800"/>
              </a:spcAft>
              <a:buClr>
                <a:srgbClr val="000000"/>
              </a:buClr>
              <a:buSzPts val="1400"/>
              <a:buFont typeface="Arial"/>
              <a:buNone/>
            </a:pPr>
            <a:r>
              <a:rPr lang="en-GB" sz="1200">
                <a:solidFill>
                  <a:schemeClr val="dk1"/>
                </a:solidFill>
                <a:latin typeface="Catamaran"/>
                <a:ea typeface="Catamaran"/>
                <a:cs typeface="Catamaran"/>
                <a:sym typeface="Catamaran"/>
              </a:rPr>
              <a:t>Felt that parents have no control on their choices</a:t>
            </a:r>
            <a:endParaRPr>
              <a:latin typeface="Catamaran"/>
              <a:ea typeface="Catamaran"/>
              <a:cs typeface="Catamaran"/>
              <a:sym typeface="Catamaran"/>
            </a:endParaRPr>
          </a:p>
        </p:txBody>
      </p:sp>
      <p:sp>
        <p:nvSpPr>
          <p:cNvPr id="275" name="Google Shape;275;p21"/>
          <p:cNvSpPr/>
          <p:nvPr/>
        </p:nvSpPr>
        <p:spPr>
          <a:xfrm>
            <a:off x="5744400" y="694725"/>
            <a:ext cx="2275200" cy="1857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b="1" lang="en-GB" sz="1800">
                <a:solidFill>
                  <a:schemeClr val="dk1"/>
                </a:solidFill>
                <a:latin typeface="Catamaran"/>
                <a:ea typeface="Catamaran"/>
                <a:cs typeface="Catamaran"/>
                <a:sym typeface="Catamaran"/>
              </a:rPr>
              <a:t>Legal</a:t>
            </a:r>
            <a:endParaRPr b="1" sz="18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Knows it is illegal to vape</a:t>
            </a:r>
            <a:endParaRPr sz="12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Feels that it can usually be let off as a warning</a:t>
            </a:r>
            <a:endParaRPr sz="12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a:t>
            </a:r>
            <a:r>
              <a:rPr lang="en-GB" sz="1200">
                <a:solidFill>
                  <a:schemeClr val="dk1"/>
                </a:solidFill>
                <a:highlight>
                  <a:srgbClr val="FFF2CC"/>
                </a:highlight>
                <a:latin typeface="Catamaran"/>
                <a:ea typeface="Catamaran"/>
                <a:cs typeface="Catamaran"/>
                <a:sym typeface="Catamaran"/>
              </a:rPr>
              <a:t>Simply do not care about the law</a:t>
            </a:r>
            <a:endParaRPr>
              <a:latin typeface="Catamaran"/>
              <a:ea typeface="Catamaran"/>
              <a:cs typeface="Catamaran"/>
              <a:sym typeface="Catamaran"/>
            </a:endParaRPr>
          </a:p>
        </p:txBody>
      </p:sp>
      <p:sp>
        <p:nvSpPr>
          <p:cNvPr id="276" name="Google Shape;276;p21"/>
          <p:cNvSpPr/>
          <p:nvPr/>
        </p:nvSpPr>
        <p:spPr>
          <a:xfrm>
            <a:off x="5777800" y="2643775"/>
            <a:ext cx="2275200" cy="201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400"/>
              <a:buFont typeface="Arial"/>
              <a:buNone/>
            </a:pPr>
            <a:r>
              <a:rPr b="1" lang="en-GB" sz="1800">
                <a:solidFill>
                  <a:schemeClr val="dk1"/>
                </a:solidFill>
                <a:latin typeface="Catamaran"/>
                <a:ea typeface="Catamaran"/>
                <a:cs typeface="Catamaran"/>
                <a:sym typeface="Catamaran"/>
              </a:rPr>
              <a:t>General - Why start?</a:t>
            </a:r>
            <a:endParaRPr b="1" sz="18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Friends, </a:t>
            </a:r>
            <a:r>
              <a:rPr lang="en-GB" sz="1200">
                <a:solidFill>
                  <a:schemeClr val="dk1"/>
                </a:solidFill>
                <a:highlight>
                  <a:srgbClr val="FFF2CC"/>
                </a:highlight>
                <a:latin typeface="Catamaran"/>
                <a:ea typeface="Catamaran"/>
                <a:cs typeface="Catamaran"/>
                <a:sym typeface="Catamaran"/>
              </a:rPr>
              <a:t>social influence</a:t>
            </a:r>
            <a:endParaRPr sz="1200">
              <a:solidFill>
                <a:schemeClr val="dk1"/>
              </a:solidFill>
              <a:highlight>
                <a:srgbClr val="FFF2CC"/>
              </a:highlight>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Try out new experiences</a:t>
            </a:r>
            <a:endParaRPr sz="12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Stress reliever</a:t>
            </a:r>
            <a:endParaRPr sz="1200">
              <a:solidFill>
                <a:schemeClr val="dk1"/>
              </a:solidFill>
              <a:latin typeface="Catamaran"/>
              <a:ea typeface="Catamaran"/>
              <a:cs typeface="Catamaran"/>
              <a:sym typeface="Catamaran"/>
            </a:endParaRPr>
          </a:p>
          <a:p>
            <a:pPr indent="0" lvl="0" marL="0" rtl="0" algn="l">
              <a:lnSpc>
                <a:spcPct val="115000"/>
              </a:lnSpc>
              <a:spcBef>
                <a:spcPts val="800"/>
              </a:spcBef>
              <a:spcAft>
                <a:spcPts val="0"/>
              </a:spcAft>
              <a:buClr>
                <a:srgbClr val="000000"/>
              </a:buClr>
              <a:buSzPts val="1400"/>
              <a:buFont typeface="Arial"/>
              <a:buNone/>
            </a:pPr>
            <a:r>
              <a:rPr lang="en-GB" sz="1200">
                <a:solidFill>
                  <a:schemeClr val="dk1"/>
                </a:solidFill>
                <a:latin typeface="Catamaran"/>
                <a:ea typeface="Catamaran"/>
                <a:cs typeface="Catamaran"/>
                <a:sym typeface="Catamaran"/>
              </a:rPr>
              <a:t>- Curious from young</a:t>
            </a:r>
            <a:endParaRPr>
              <a:latin typeface="Catamaran"/>
              <a:ea typeface="Catamaran"/>
              <a:cs typeface="Catamaran"/>
              <a:sym typeface="Catamar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5"/>
          <p:cNvSpPr txBox="1"/>
          <p:nvPr>
            <p:ph type="title"/>
          </p:nvPr>
        </p:nvSpPr>
        <p:spPr>
          <a:xfrm>
            <a:off x="779100" y="293450"/>
            <a:ext cx="80277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Solution development -Blue Ocean Strategy </a:t>
            </a:r>
            <a:endParaRPr>
              <a:highlight>
                <a:srgbClr val="FFFFFF"/>
              </a:highlight>
            </a:endParaRPr>
          </a:p>
        </p:txBody>
      </p:sp>
      <p:grpSp>
        <p:nvGrpSpPr>
          <p:cNvPr id="806" name="Google Shape;806;p75"/>
          <p:cNvGrpSpPr/>
          <p:nvPr/>
        </p:nvGrpSpPr>
        <p:grpSpPr>
          <a:xfrm>
            <a:off x="890583" y="1075228"/>
            <a:ext cx="7362821" cy="3964805"/>
            <a:chOff x="1035050" y="1683950"/>
            <a:chExt cx="6204450" cy="3254375"/>
          </a:xfrm>
        </p:grpSpPr>
        <p:pic>
          <p:nvPicPr>
            <p:cNvPr id="807" name="Google Shape;807;p75" title="Points scored"/>
            <p:cNvPicPr preferRelativeResize="0"/>
            <p:nvPr/>
          </p:nvPicPr>
          <p:blipFill>
            <a:blip r:embed="rId3">
              <a:alphaModFix/>
            </a:blip>
            <a:stretch>
              <a:fillRect/>
            </a:stretch>
          </p:blipFill>
          <p:spPr>
            <a:xfrm>
              <a:off x="1035050" y="1683950"/>
              <a:ext cx="6204450" cy="3254375"/>
            </a:xfrm>
            <a:prstGeom prst="rect">
              <a:avLst/>
            </a:prstGeom>
            <a:noFill/>
            <a:ln>
              <a:noFill/>
            </a:ln>
          </p:spPr>
        </p:pic>
        <p:cxnSp>
          <p:nvCxnSpPr>
            <p:cNvPr id="808" name="Google Shape;808;p75"/>
            <p:cNvCxnSpPr/>
            <p:nvPr/>
          </p:nvCxnSpPr>
          <p:spPr>
            <a:xfrm flipH="1">
              <a:off x="2313075" y="2148650"/>
              <a:ext cx="1500" cy="23643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75"/>
            <p:cNvCxnSpPr/>
            <p:nvPr/>
          </p:nvCxnSpPr>
          <p:spPr>
            <a:xfrm flipH="1">
              <a:off x="3391450" y="2148650"/>
              <a:ext cx="9900" cy="23643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75"/>
            <p:cNvCxnSpPr/>
            <p:nvPr/>
          </p:nvCxnSpPr>
          <p:spPr>
            <a:xfrm flipH="1">
              <a:off x="5189350" y="2148650"/>
              <a:ext cx="15900" cy="2349900"/>
            </a:xfrm>
            <a:prstGeom prst="straightConnector1">
              <a:avLst/>
            </a:prstGeom>
            <a:noFill/>
            <a:ln cap="flat" cmpd="sng" w="9525">
              <a:solidFill>
                <a:schemeClr val="dk2"/>
              </a:solidFill>
              <a:prstDash val="solid"/>
              <a:round/>
              <a:headEnd len="med" w="med" type="none"/>
              <a:tailEnd len="med" w="med" type="none"/>
            </a:ln>
          </p:spPr>
        </p:cxnSp>
        <p:sp>
          <p:nvSpPr>
            <p:cNvPr id="811" name="Google Shape;811;p75"/>
            <p:cNvSpPr txBox="1"/>
            <p:nvPr/>
          </p:nvSpPr>
          <p:spPr>
            <a:xfrm>
              <a:off x="1569475" y="2188600"/>
              <a:ext cx="721800" cy="2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Thin"/>
                  <a:ea typeface="Catamaran Thin"/>
                  <a:cs typeface="Catamaran Thin"/>
                  <a:sym typeface="Catamaran Thin"/>
                </a:rPr>
                <a:t>Eliminate</a:t>
              </a:r>
              <a:endParaRPr sz="1100">
                <a:latin typeface="Catamaran Thin"/>
                <a:ea typeface="Catamaran Thin"/>
                <a:cs typeface="Catamaran Thin"/>
                <a:sym typeface="Catamaran Thin"/>
              </a:endParaRPr>
            </a:p>
          </p:txBody>
        </p:sp>
        <p:sp>
          <p:nvSpPr>
            <p:cNvPr id="812" name="Google Shape;812;p75"/>
            <p:cNvSpPr txBox="1"/>
            <p:nvPr/>
          </p:nvSpPr>
          <p:spPr>
            <a:xfrm>
              <a:off x="2568313" y="2188600"/>
              <a:ext cx="721800" cy="2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Thin"/>
                  <a:ea typeface="Catamaran Thin"/>
                  <a:cs typeface="Catamaran Thin"/>
                  <a:sym typeface="Catamaran Thin"/>
                </a:rPr>
                <a:t>Reduce</a:t>
              </a:r>
              <a:endParaRPr sz="1100">
                <a:latin typeface="Catamaran Thin"/>
                <a:ea typeface="Catamaran Thin"/>
                <a:cs typeface="Catamaran Thin"/>
                <a:sym typeface="Catamaran Thin"/>
              </a:endParaRPr>
            </a:p>
          </p:txBody>
        </p:sp>
        <p:sp>
          <p:nvSpPr>
            <p:cNvPr id="813" name="Google Shape;813;p75"/>
            <p:cNvSpPr txBox="1"/>
            <p:nvPr/>
          </p:nvSpPr>
          <p:spPr>
            <a:xfrm>
              <a:off x="4089913" y="2188600"/>
              <a:ext cx="721800" cy="2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Thin"/>
                  <a:ea typeface="Catamaran Thin"/>
                  <a:cs typeface="Catamaran Thin"/>
                  <a:sym typeface="Catamaran Thin"/>
                </a:rPr>
                <a:t>Raise</a:t>
              </a:r>
              <a:endParaRPr sz="1100">
                <a:latin typeface="Catamaran Thin"/>
                <a:ea typeface="Catamaran Thin"/>
                <a:cs typeface="Catamaran Thin"/>
                <a:sym typeface="Catamaran Thin"/>
              </a:endParaRPr>
            </a:p>
          </p:txBody>
        </p:sp>
        <p:sp>
          <p:nvSpPr>
            <p:cNvPr id="814" name="Google Shape;814;p75"/>
            <p:cNvSpPr txBox="1"/>
            <p:nvPr/>
          </p:nvSpPr>
          <p:spPr>
            <a:xfrm>
              <a:off x="5436613" y="2188600"/>
              <a:ext cx="721800" cy="2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tamaran Thin"/>
                  <a:ea typeface="Catamaran Thin"/>
                  <a:cs typeface="Catamaran Thin"/>
                  <a:sym typeface="Catamaran Thin"/>
                </a:rPr>
                <a:t>Create</a:t>
              </a:r>
              <a:endParaRPr sz="1100">
                <a:latin typeface="Catamaran Thin"/>
                <a:ea typeface="Catamaran Thin"/>
                <a:cs typeface="Catamaran Thin"/>
                <a:sym typeface="Catamaran Thin"/>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76"/>
          <p:cNvSpPr txBox="1"/>
          <p:nvPr>
            <p:ph type="title"/>
          </p:nvPr>
        </p:nvSpPr>
        <p:spPr>
          <a:xfrm>
            <a:off x="779100" y="293450"/>
            <a:ext cx="80388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2600">
                <a:solidFill>
                  <a:srgbClr val="000000"/>
                </a:solidFill>
                <a:latin typeface="Fira Sans Extra Condensed"/>
                <a:ea typeface="Fira Sans Extra Condensed"/>
                <a:cs typeface="Fira Sans Extra Condensed"/>
                <a:sym typeface="Fira Sans Extra Condensed"/>
              </a:rPr>
              <a:t>Solution Development / Innovation and Recommendations</a:t>
            </a:r>
            <a:endParaRPr sz="2600">
              <a:solidFill>
                <a:srgbClr val="000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highlight>
                <a:srgbClr val="FFFFFF"/>
              </a:highlight>
            </a:endParaRPr>
          </a:p>
        </p:txBody>
      </p:sp>
      <p:pic>
        <p:nvPicPr>
          <p:cNvPr id="820" name="Google Shape;820;p76"/>
          <p:cNvPicPr preferRelativeResize="0"/>
          <p:nvPr/>
        </p:nvPicPr>
        <p:blipFill>
          <a:blip r:embed="rId3">
            <a:alphaModFix/>
          </a:blip>
          <a:stretch>
            <a:fillRect/>
          </a:stretch>
        </p:blipFill>
        <p:spPr>
          <a:xfrm>
            <a:off x="537655" y="763175"/>
            <a:ext cx="8280233" cy="3416400"/>
          </a:xfrm>
          <a:prstGeom prst="rect">
            <a:avLst/>
          </a:prstGeom>
          <a:noFill/>
          <a:ln>
            <a:noFill/>
          </a:ln>
        </p:spPr>
      </p:pic>
      <p:sp>
        <p:nvSpPr>
          <p:cNvPr id="821" name="Google Shape;821;p76"/>
          <p:cNvSpPr txBox="1"/>
          <p:nvPr/>
        </p:nvSpPr>
        <p:spPr>
          <a:xfrm>
            <a:off x="537650" y="4324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Detailed version of our BOS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7"/>
          <p:cNvSpPr txBox="1"/>
          <p:nvPr>
            <p:ph idx="1" type="body"/>
          </p:nvPr>
        </p:nvSpPr>
        <p:spPr>
          <a:xfrm>
            <a:off x="2753950" y="839775"/>
            <a:ext cx="3636000" cy="363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GB" sz="4000">
                <a:latin typeface="Catamaran"/>
                <a:ea typeface="Catamaran"/>
                <a:cs typeface="Catamaran"/>
                <a:sym typeface="Catamaran"/>
              </a:rPr>
              <a:t>Thank you!</a:t>
            </a:r>
            <a:endParaRPr b="1" sz="4000">
              <a:latin typeface="Catamaran"/>
              <a:ea typeface="Catamaran"/>
              <a:cs typeface="Catamaran"/>
              <a:sym typeface="Catamaran"/>
            </a:endParaRPr>
          </a:p>
          <a:p>
            <a:pPr indent="0" lvl="0" marL="0" rtl="0" algn="ctr">
              <a:spcBef>
                <a:spcPts val="0"/>
              </a:spcBef>
              <a:spcAft>
                <a:spcPts val="0"/>
              </a:spcAft>
              <a:buNone/>
            </a:pPr>
            <a:r>
              <a:rPr b="1" lang="en-GB" sz="4000">
                <a:latin typeface="Catamaran"/>
                <a:ea typeface="Catamaran"/>
                <a:cs typeface="Catamaran"/>
                <a:sym typeface="Catamaran"/>
              </a:rPr>
              <a:t>Any Questions?</a:t>
            </a:r>
            <a:endParaRPr b="1" sz="4000">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2"/>
          <p:cNvSpPr txBox="1"/>
          <p:nvPr>
            <p:ph idx="1" type="body"/>
          </p:nvPr>
        </p:nvSpPr>
        <p:spPr>
          <a:xfrm>
            <a:off x="474675" y="2384400"/>
            <a:ext cx="2664600" cy="1839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Workplace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Quitting</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Health</a:t>
            </a:r>
            <a:endParaRPr>
              <a:latin typeface="Fira Sans Extra Condensed"/>
              <a:ea typeface="Fira Sans Extra Condensed"/>
              <a:cs typeface="Fira Sans Extra Condensed"/>
              <a:sym typeface="Fira Sans Extra Condensed"/>
            </a:endParaRPr>
          </a:p>
        </p:txBody>
      </p:sp>
      <p:sp>
        <p:nvSpPr>
          <p:cNvPr id="282" name="Google Shape;282;p22"/>
          <p:cNvSpPr txBox="1"/>
          <p:nvPr>
            <p:ph idx="2" type="body"/>
          </p:nvPr>
        </p:nvSpPr>
        <p:spPr>
          <a:xfrm>
            <a:off x="474675" y="1057525"/>
            <a:ext cx="7749300" cy="6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1900">
                <a:latin typeface="Catamaran"/>
                <a:ea typeface="Catamaran"/>
                <a:cs typeface="Catamaran"/>
                <a:sym typeface="Catamaran"/>
              </a:rPr>
              <a:t>While banned in Singapore, young adults see continued use of e-cigarettes or vapes.</a:t>
            </a:r>
            <a:endParaRPr b="1" sz="1900">
              <a:latin typeface="Catamaran"/>
              <a:ea typeface="Catamaran"/>
              <a:cs typeface="Catamaran"/>
              <a:sym typeface="Catamaran"/>
            </a:endParaRPr>
          </a:p>
        </p:txBody>
      </p:sp>
      <p:sp>
        <p:nvSpPr>
          <p:cNvPr id="283" name="Google Shape;283;p22"/>
          <p:cNvSpPr txBox="1"/>
          <p:nvPr>
            <p:ph idx="1" type="body"/>
          </p:nvPr>
        </p:nvSpPr>
        <p:spPr>
          <a:xfrm>
            <a:off x="3710500" y="2336100"/>
            <a:ext cx="2664600" cy="1839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Legal			</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Family</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GB">
                <a:latin typeface="Fira Sans Extra Condensed"/>
                <a:ea typeface="Fira Sans Extra Condensed"/>
                <a:cs typeface="Fira Sans Extra Condensed"/>
                <a:sym typeface="Fira Sans Extra Condensed"/>
              </a:rPr>
              <a:t>General</a:t>
            </a:r>
            <a:endParaRPr>
              <a:latin typeface="Fira Sans Extra Condensed"/>
              <a:ea typeface="Fira Sans Extra Condensed"/>
              <a:cs typeface="Fira Sans Extra Condensed"/>
              <a:sym typeface="Fira Sans Extra Condensed"/>
            </a:endParaRPr>
          </a:p>
        </p:txBody>
      </p:sp>
      <p:pic>
        <p:nvPicPr>
          <p:cNvPr id="284" name="Google Shape;284;p22"/>
          <p:cNvPicPr preferRelativeResize="0"/>
          <p:nvPr/>
        </p:nvPicPr>
        <p:blipFill>
          <a:blip r:embed="rId3">
            <a:alphaModFix amt="81000"/>
          </a:blip>
          <a:stretch>
            <a:fillRect/>
          </a:stretch>
        </p:blipFill>
        <p:spPr>
          <a:xfrm>
            <a:off x="6080851" y="2032882"/>
            <a:ext cx="2143125" cy="2143125"/>
          </a:xfrm>
          <a:prstGeom prst="rect">
            <a:avLst/>
          </a:prstGeom>
          <a:noFill/>
          <a:ln>
            <a:noFill/>
          </a:ln>
        </p:spPr>
      </p:pic>
      <p:sp>
        <p:nvSpPr>
          <p:cNvPr id="285" name="Google Shape;285;p22"/>
          <p:cNvSpPr/>
          <p:nvPr/>
        </p:nvSpPr>
        <p:spPr>
          <a:xfrm>
            <a:off x="474675" y="2179175"/>
            <a:ext cx="1774500" cy="1246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86" name="Google Shape;286;p22"/>
          <p:cNvSpPr txBox="1"/>
          <p:nvPr/>
        </p:nvSpPr>
        <p:spPr>
          <a:xfrm>
            <a:off x="0" y="0"/>
            <a:ext cx="9144000" cy="126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Sub Themes from Social Media and Interview</a:t>
            </a:r>
            <a:endParaRPr b="1" sz="26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6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3"/>
          <p:cNvSpPr txBox="1"/>
          <p:nvPr>
            <p:ph idx="1" type="body"/>
          </p:nvPr>
        </p:nvSpPr>
        <p:spPr>
          <a:xfrm>
            <a:off x="779125" y="986325"/>
            <a:ext cx="7716300" cy="70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900">
                <a:latin typeface="Catamaran"/>
                <a:ea typeface="Catamaran"/>
                <a:cs typeface="Catamaran"/>
                <a:sym typeface="Catamaran"/>
              </a:rPr>
              <a:t>After Interviews, we planned to carry on with research using various methods such as:</a:t>
            </a:r>
            <a:endParaRPr sz="19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t/>
            </a:r>
            <a:endParaRPr sz="1900">
              <a:latin typeface="Catamaran"/>
              <a:ea typeface="Catamaran"/>
              <a:cs typeface="Catamaran"/>
              <a:sym typeface="Catamaran"/>
            </a:endParaRPr>
          </a:p>
        </p:txBody>
      </p:sp>
      <p:sp>
        <p:nvSpPr>
          <p:cNvPr id="292" name="Google Shape;292;p23"/>
          <p:cNvSpPr/>
          <p:nvPr/>
        </p:nvSpPr>
        <p:spPr>
          <a:xfrm>
            <a:off x="825050" y="2424200"/>
            <a:ext cx="1430100" cy="80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Social media analysis</a:t>
            </a:r>
            <a:endParaRPr/>
          </a:p>
        </p:txBody>
      </p:sp>
      <p:sp>
        <p:nvSpPr>
          <p:cNvPr id="293" name="Google Shape;293;p23"/>
          <p:cNvSpPr/>
          <p:nvPr/>
        </p:nvSpPr>
        <p:spPr>
          <a:xfrm>
            <a:off x="1116950" y="3447600"/>
            <a:ext cx="964500" cy="5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Interview</a:t>
            </a:r>
            <a:endParaRPr/>
          </a:p>
        </p:txBody>
      </p:sp>
      <p:cxnSp>
        <p:nvCxnSpPr>
          <p:cNvPr id="294" name="Google Shape;294;p23"/>
          <p:cNvCxnSpPr>
            <a:stCxn id="293" idx="3"/>
            <a:endCxn id="295" idx="1"/>
          </p:cNvCxnSpPr>
          <p:nvPr/>
        </p:nvCxnSpPr>
        <p:spPr>
          <a:xfrm flipH="1" rot="10800000">
            <a:off x="2081450" y="3212550"/>
            <a:ext cx="987300" cy="5271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23"/>
          <p:cNvSpPr/>
          <p:nvPr/>
        </p:nvSpPr>
        <p:spPr>
          <a:xfrm>
            <a:off x="3068875" y="2957450"/>
            <a:ext cx="826500" cy="5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Survey</a:t>
            </a:r>
            <a:endParaRPr/>
          </a:p>
        </p:txBody>
      </p:sp>
      <p:sp>
        <p:nvSpPr>
          <p:cNvPr id="296" name="Google Shape;296;p23"/>
          <p:cNvSpPr txBox="1"/>
          <p:nvPr/>
        </p:nvSpPr>
        <p:spPr>
          <a:xfrm>
            <a:off x="929025" y="2060163"/>
            <a:ext cx="15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Thin"/>
                <a:ea typeface="Catamaran Thin"/>
                <a:cs typeface="Catamaran Thin"/>
                <a:sym typeface="Catamaran Thin"/>
              </a:rPr>
              <a:t>Initial Findings</a:t>
            </a:r>
            <a:endParaRPr>
              <a:latin typeface="Catamaran Thin"/>
              <a:ea typeface="Catamaran Thin"/>
              <a:cs typeface="Catamaran Thin"/>
              <a:sym typeface="Catamaran Thin"/>
            </a:endParaRPr>
          </a:p>
        </p:txBody>
      </p:sp>
      <p:cxnSp>
        <p:nvCxnSpPr>
          <p:cNvPr id="297" name="Google Shape;297;p23"/>
          <p:cNvCxnSpPr>
            <a:stCxn id="295" idx="3"/>
            <a:endCxn id="298" idx="1"/>
          </p:cNvCxnSpPr>
          <p:nvPr/>
        </p:nvCxnSpPr>
        <p:spPr>
          <a:xfrm>
            <a:off x="3895375" y="3212450"/>
            <a:ext cx="813600" cy="66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23"/>
          <p:cNvCxnSpPr>
            <a:stCxn id="292" idx="3"/>
            <a:endCxn id="295" idx="1"/>
          </p:cNvCxnSpPr>
          <p:nvPr/>
        </p:nvCxnSpPr>
        <p:spPr>
          <a:xfrm>
            <a:off x="2255150" y="2824400"/>
            <a:ext cx="813600" cy="3882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p23"/>
          <p:cNvCxnSpPr/>
          <p:nvPr/>
        </p:nvCxnSpPr>
        <p:spPr>
          <a:xfrm>
            <a:off x="7080600" y="3310550"/>
            <a:ext cx="728400" cy="540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23"/>
          <p:cNvSpPr/>
          <p:nvPr/>
        </p:nvSpPr>
        <p:spPr>
          <a:xfrm>
            <a:off x="4709100" y="2046650"/>
            <a:ext cx="2371500" cy="23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3050" lvl="0" marL="457200" rtl="0" algn="l">
              <a:lnSpc>
                <a:spcPct val="115000"/>
              </a:lnSpc>
              <a:spcBef>
                <a:spcPts val="0"/>
              </a:spcBef>
              <a:spcAft>
                <a:spcPts val="0"/>
              </a:spcAft>
              <a:buClr>
                <a:schemeClr val="accent5"/>
              </a:buClr>
              <a:buSzPts val="700"/>
              <a:buFont typeface="Catamaran"/>
              <a:buChar char="⬢"/>
            </a:pPr>
            <a:r>
              <a:rPr lang="en-GB" sz="1500">
                <a:solidFill>
                  <a:schemeClr val="dk1"/>
                </a:solidFill>
                <a:latin typeface="Catamaran"/>
                <a:ea typeface="Catamaran"/>
                <a:cs typeface="Catamaran"/>
                <a:sym typeface="Catamaran"/>
              </a:rPr>
              <a:t>Descriptive Analysis</a:t>
            </a:r>
            <a:endParaRPr sz="1500">
              <a:solidFill>
                <a:schemeClr val="dk1"/>
              </a:solidFill>
              <a:latin typeface="Catamaran"/>
              <a:ea typeface="Catamaran"/>
              <a:cs typeface="Catamaran"/>
              <a:sym typeface="Catamaran"/>
            </a:endParaRPr>
          </a:p>
          <a:p>
            <a:pPr indent="-273050" lvl="0" marL="457200" rtl="0" algn="l">
              <a:lnSpc>
                <a:spcPct val="115000"/>
              </a:lnSpc>
              <a:spcBef>
                <a:spcPts val="0"/>
              </a:spcBef>
              <a:spcAft>
                <a:spcPts val="0"/>
              </a:spcAft>
              <a:buClr>
                <a:schemeClr val="accent5"/>
              </a:buClr>
              <a:buSzPts val="700"/>
              <a:buFont typeface="Catamaran"/>
              <a:buChar char="⬢"/>
            </a:pPr>
            <a:r>
              <a:rPr lang="en-GB" sz="1500">
                <a:solidFill>
                  <a:schemeClr val="dk1"/>
                </a:solidFill>
                <a:latin typeface="Catamaran"/>
                <a:ea typeface="Catamaran"/>
                <a:cs typeface="Catamaran"/>
                <a:sym typeface="Catamaran"/>
              </a:rPr>
              <a:t>Clustering</a:t>
            </a:r>
            <a:endParaRPr sz="1500">
              <a:solidFill>
                <a:schemeClr val="dk1"/>
              </a:solidFill>
              <a:latin typeface="Catamaran"/>
              <a:ea typeface="Catamaran"/>
              <a:cs typeface="Catamaran"/>
              <a:sym typeface="Catamaran"/>
            </a:endParaRPr>
          </a:p>
          <a:p>
            <a:pPr indent="-273050" lvl="0" marL="457200" rtl="0" algn="l">
              <a:lnSpc>
                <a:spcPct val="115000"/>
              </a:lnSpc>
              <a:spcBef>
                <a:spcPts val="0"/>
              </a:spcBef>
              <a:spcAft>
                <a:spcPts val="0"/>
              </a:spcAft>
              <a:buClr>
                <a:schemeClr val="accent5"/>
              </a:buClr>
              <a:buSzPts val="700"/>
              <a:buFont typeface="Catamaran"/>
              <a:buChar char="⬢"/>
            </a:pPr>
            <a:r>
              <a:rPr lang="en-GB" sz="1500">
                <a:solidFill>
                  <a:schemeClr val="dk1"/>
                </a:solidFill>
                <a:latin typeface="Catamaran"/>
                <a:ea typeface="Catamaran"/>
                <a:cs typeface="Catamaran"/>
                <a:sym typeface="Catamaran"/>
              </a:rPr>
              <a:t>Decision Tree Classification</a:t>
            </a:r>
            <a:endParaRPr sz="1500">
              <a:solidFill>
                <a:schemeClr val="dk1"/>
              </a:solidFill>
              <a:latin typeface="Catamaran"/>
              <a:ea typeface="Catamaran"/>
              <a:cs typeface="Catamaran"/>
              <a:sym typeface="Catamaran"/>
            </a:endParaRPr>
          </a:p>
          <a:p>
            <a:pPr indent="-273050" lvl="0" marL="457200" rtl="0" algn="l">
              <a:lnSpc>
                <a:spcPct val="115000"/>
              </a:lnSpc>
              <a:spcBef>
                <a:spcPts val="0"/>
              </a:spcBef>
              <a:spcAft>
                <a:spcPts val="0"/>
              </a:spcAft>
              <a:buClr>
                <a:schemeClr val="accent5"/>
              </a:buClr>
              <a:buSzPts val="700"/>
              <a:buFont typeface="Catamaran"/>
              <a:buChar char="⬢"/>
            </a:pPr>
            <a:r>
              <a:rPr lang="en-GB" sz="1500">
                <a:solidFill>
                  <a:schemeClr val="dk1"/>
                </a:solidFill>
                <a:latin typeface="Catamaran"/>
                <a:ea typeface="Catamaran"/>
                <a:cs typeface="Catamaran"/>
                <a:sym typeface="Catamaran"/>
              </a:rPr>
              <a:t>Persona with empathy mapping</a:t>
            </a:r>
            <a:endParaRPr sz="1500">
              <a:solidFill>
                <a:schemeClr val="dk1"/>
              </a:solidFill>
              <a:latin typeface="Catamaran"/>
              <a:ea typeface="Catamaran"/>
              <a:cs typeface="Catamaran"/>
              <a:sym typeface="Catamaran"/>
            </a:endParaRPr>
          </a:p>
          <a:p>
            <a:pPr indent="-273050" lvl="0" marL="457200" rtl="0" algn="l">
              <a:lnSpc>
                <a:spcPct val="115000"/>
              </a:lnSpc>
              <a:spcBef>
                <a:spcPts val="0"/>
              </a:spcBef>
              <a:spcAft>
                <a:spcPts val="0"/>
              </a:spcAft>
              <a:buClr>
                <a:schemeClr val="accent5"/>
              </a:buClr>
              <a:buSzPts val="700"/>
              <a:buFont typeface="Catamaran"/>
              <a:buChar char="⬢"/>
            </a:pPr>
            <a:r>
              <a:rPr lang="en-GB" sz="1500">
                <a:solidFill>
                  <a:schemeClr val="dk1"/>
                </a:solidFill>
                <a:latin typeface="Catamaran"/>
                <a:ea typeface="Catamaran"/>
                <a:cs typeface="Catamaran"/>
                <a:sym typeface="Catamaran"/>
              </a:rPr>
              <a:t>Word Cloud</a:t>
            </a:r>
            <a:endParaRPr sz="1500">
              <a:solidFill>
                <a:schemeClr val="dk1"/>
              </a:solidFill>
              <a:latin typeface="Catamaran"/>
              <a:ea typeface="Catamaran"/>
              <a:cs typeface="Catamaran"/>
              <a:sym typeface="Catamaran"/>
            </a:endParaRPr>
          </a:p>
          <a:p>
            <a:pPr indent="-273050" lvl="0" marL="457200" rtl="0" algn="l">
              <a:lnSpc>
                <a:spcPct val="115000"/>
              </a:lnSpc>
              <a:spcBef>
                <a:spcPts val="0"/>
              </a:spcBef>
              <a:spcAft>
                <a:spcPts val="0"/>
              </a:spcAft>
              <a:buClr>
                <a:schemeClr val="accent5"/>
              </a:buClr>
              <a:buSzPts val="700"/>
              <a:buFont typeface="Catamaran"/>
              <a:buChar char="⬢"/>
            </a:pPr>
            <a:r>
              <a:rPr lang="en-GB" sz="1500">
                <a:solidFill>
                  <a:schemeClr val="dk1"/>
                </a:solidFill>
                <a:latin typeface="Catamaran"/>
                <a:ea typeface="Catamaran"/>
                <a:cs typeface="Catamaran"/>
                <a:sym typeface="Catamaran"/>
              </a:rPr>
              <a:t>Topic Modelling</a:t>
            </a:r>
            <a:endParaRPr sz="1300"/>
          </a:p>
        </p:txBody>
      </p:sp>
      <p:sp>
        <p:nvSpPr>
          <p:cNvPr id="301" name="Google Shape;301;p23"/>
          <p:cNvSpPr/>
          <p:nvPr/>
        </p:nvSpPr>
        <p:spPr>
          <a:xfrm>
            <a:off x="7763500" y="3058250"/>
            <a:ext cx="826500" cy="5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Solution</a:t>
            </a:r>
            <a:endParaRPr/>
          </a:p>
        </p:txBody>
      </p:sp>
      <p:sp>
        <p:nvSpPr>
          <p:cNvPr id="302" name="Google Shape;302;p23"/>
          <p:cNvSpPr txBox="1"/>
          <p:nvPr/>
        </p:nvSpPr>
        <p:spPr>
          <a:xfrm>
            <a:off x="0" y="0"/>
            <a:ext cx="9144000" cy="1209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600">
                <a:latin typeface="Fira Sans Extra Condensed"/>
                <a:ea typeface="Fira Sans Extra Condensed"/>
                <a:cs typeface="Fira Sans Extra Condensed"/>
                <a:sym typeface="Fira Sans Extra Condensed"/>
              </a:rPr>
              <a:t>Research Design</a:t>
            </a:r>
            <a:endParaRPr b="1" sz="26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4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400">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txBox="1"/>
          <p:nvPr/>
        </p:nvSpPr>
        <p:spPr>
          <a:xfrm>
            <a:off x="414150" y="952475"/>
            <a:ext cx="3012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Catamaran"/>
                <a:ea typeface="Catamaran"/>
                <a:cs typeface="Catamaran"/>
                <a:sym typeface="Catamaran"/>
              </a:rPr>
              <a:t>Update on Social Media Data:</a:t>
            </a:r>
            <a:endParaRPr sz="1800">
              <a:latin typeface="Catamaran"/>
              <a:ea typeface="Catamaran"/>
              <a:cs typeface="Catamaran"/>
              <a:sym typeface="Catamaran"/>
            </a:endParaRPr>
          </a:p>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Reddit</a:t>
            </a:r>
            <a:endParaRPr sz="1800">
              <a:latin typeface="Catamaran"/>
              <a:ea typeface="Catamaran"/>
              <a:cs typeface="Catamaran"/>
              <a:sym typeface="Catamaran"/>
            </a:endParaRPr>
          </a:p>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Paiseh Question (Telegram)</a:t>
            </a:r>
            <a:endParaRPr sz="1800">
              <a:latin typeface="Catamaran"/>
              <a:ea typeface="Catamaran"/>
              <a:cs typeface="Catamaran"/>
              <a:sym typeface="Catamaran"/>
            </a:endParaRPr>
          </a:p>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Twitter</a:t>
            </a:r>
            <a:endParaRPr sz="1800">
              <a:latin typeface="Catamaran"/>
              <a:ea typeface="Catamaran"/>
              <a:cs typeface="Catamaran"/>
              <a:sym typeface="Catamaran"/>
            </a:endParaRPr>
          </a:p>
          <a:p>
            <a:pPr indent="0" lvl="0" marL="0" rtl="0" algn="l">
              <a:spcBef>
                <a:spcPts val="0"/>
              </a:spcBef>
              <a:spcAft>
                <a:spcPts val="0"/>
              </a:spcAft>
              <a:buNone/>
            </a:pPr>
            <a:r>
              <a:rPr lang="en-GB" sz="1800">
                <a:latin typeface="Catamaran"/>
                <a:ea typeface="Catamaran"/>
                <a:cs typeface="Catamaran"/>
                <a:sym typeface="Catamaran"/>
              </a:rPr>
              <a:t>Survey:</a:t>
            </a:r>
            <a:endParaRPr sz="1800">
              <a:latin typeface="Catamaran"/>
              <a:ea typeface="Catamaran"/>
              <a:cs typeface="Catamaran"/>
              <a:sym typeface="Catamaran"/>
            </a:endParaRPr>
          </a:p>
          <a:p>
            <a:pPr indent="-342900" lvl="0" marL="457200" rtl="0" algn="l">
              <a:spcBef>
                <a:spcPts val="0"/>
              </a:spcBef>
              <a:spcAft>
                <a:spcPts val="0"/>
              </a:spcAft>
              <a:buSzPts val="1800"/>
              <a:buFont typeface="Catamaran"/>
              <a:buChar char="●"/>
            </a:pPr>
            <a:r>
              <a:rPr lang="en-GB" sz="1800">
                <a:latin typeface="Catamaran"/>
                <a:ea typeface="Catamaran"/>
                <a:cs typeface="Catamaran"/>
                <a:sym typeface="Catamaran"/>
              </a:rPr>
              <a:t>75 </a:t>
            </a:r>
            <a:r>
              <a:rPr lang="en-GB" sz="1800">
                <a:latin typeface="Catamaran"/>
                <a:ea typeface="Catamaran"/>
                <a:cs typeface="Catamaran"/>
                <a:sym typeface="Catamaran"/>
              </a:rPr>
              <a:t>Respondents</a:t>
            </a:r>
            <a:endParaRPr sz="1800">
              <a:latin typeface="Catamaran"/>
              <a:ea typeface="Catamaran"/>
              <a:cs typeface="Catamaran"/>
              <a:sym typeface="Catamaran"/>
            </a:endParaRPr>
          </a:p>
        </p:txBody>
      </p:sp>
      <p:pic>
        <p:nvPicPr>
          <p:cNvPr id="308" name="Google Shape;308;p24"/>
          <p:cNvPicPr preferRelativeResize="0"/>
          <p:nvPr/>
        </p:nvPicPr>
        <p:blipFill>
          <a:blip r:embed="rId3">
            <a:alphaModFix/>
          </a:blip>
          <a:stretch>
            <a:fillRect/>
          </a:stretch>
        </p:blipFill>
        <p:spPr>
          <a:xfrm>
            <a:off x="3471823" y="1381013"/>
            <a:ext cx="5490450" cy="965075"/>
          </a:xfrm>
          <a:prstGeom prst="rect">
            <a:avLst/>
          </a:prstGeom>
          <a:noFill/>
          <a:ln>
            <a:noFill/>
          </a:ln>
        </p:spPr>
      </p:pic>
      <p:pic>
        <p:nvPicPr>
          <p:cNvPr id="309" name="Google Shape;309;p24"/>
          <p:cNvPicPr preferRelativeResize="0"/>
          <p:nvPr/>
        </p:nvPicPr>
        <p:blipFill>
          <a:blip r:embed="rId4">
            <a:alphaModFix/>
          </a:blip>
          <a:stretch>
            <a:fillRect/>
          </a:stretch>
        </p:blipFill>
        <p:spPr>
          <a:xfrm>
            <a:off x="3426150" y="2705100"/>
            <a:ext cx="5581800" cy="1736225"/>
          </a:xfrm>
          <a:prstGeom prst="rect">
            <a:avLst/>
          </a:prstGeom>
          <a:noFill/>
          <a:ln>
            <a:noFill/>
          </a:ln>
        </p:spPr>
      </p:pic>
      <p:sp>
        <p:nvSpPr>
          <p:cNvPr id="310" name="Google Shape;310;p24"/>
          <p:cNvSpPr txBox="1"/>
          <p:nvPr/>
        </p:nvSpPr>
        <p:spPr>
          <a:xfrm>
            <a:off x="3426150" y="980825"/>
            <a:ext cx="28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tamaran Thin"/>
                <a:ea typeface="Catamaran Thin"/>
                <a:cs typeface="Catamaran Thin"/>
                <a:sym typeface="Catamaran Thin"/>
              </a:rPr>
              <a:t>Reply from Reddit:</a:t>
            </a:r>
            <a:endParaRPr>
              <a:latin typeface="Catamaran Thin"/>
              <a:ea typeface="Catamaran Thin"/>
              <a:cs typeface="Catamaran Thin"/>
              <a:sym typeface="Catamaran Thin"/>
            </a:endParaRPr>
          </a:p>
        </p:txBody>
      </p:sp>
      <p:sp>
        <p:nvSpPr>
          <p:cNvPr id="311" name="Google Shape;311;p24"/>
          <p:cNvSpPr txBox="1"/>
          <p:nvPr/>
        </p:nvSpPr>
        <p:spPr>
          <a:xfrm>
            <a:off x="0" y="0"/>
            <a:ext cx="9144000" cy="1196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2500">
                <a:latin typeface="Fira Sans Extra Condensed"/>
                <a:ea typeface="Fira Sans Extra Condensed"/>
                <a:cs typeface="Fira Sans Extra Condensed"/>
                <a:sym typeface="Fira Sans Extra Condensed"/>
              </a:rPr>
              <a:t>Data</a:t>
            </a:r>
            <a:endParaRPr b="1" sz="26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400">
              <a:latin typeface="Fira Sans Extra Condensed"/>
              <a:ea typeface="Fira Sans Extra Condensed"/>
              <a:cs typeface="Fira Sans Extra Condensed"/>
              <a:sym typeface="Fira Sans Extra Condensed"/>
            </a:endParaRPr>
          </a:p>
          <a:p>
            <a:pPr indent="0" lvl="0" marL="0" rtl="0" algn="ctr">
              <a:lnSpc>
                <a:spcPct val="90000"/>
              </a:lnSpc>
              <a:spcBef>
                <a:spcPts val="0"/>
              </a:spcBef>
              <a:spcAft>
                <a:spcPts val="0"/>
              </a:spcAft>
              <a:buNone/>
            </a:pPr>
            <a:r>
              <a:t/>
            </a:r>
            <a:endParaRPr b="1" sz="2400">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